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3"/>
  </p:notesMasterIdLst>
  <p:sldIdLst>
    <p:sldId id="256" r:id="rId2"/>
    <p:sldId id="259" r:id="rId3"/>
    <p:sldId id="265" r:id="rId4"/>
    <p:sldId id="326" r:id="rId5"/>
    <p:sldId id="324" r:id="rId6"/>
    <p:sldId id="261" r:id="rId7"/>
    <p:sldId id="307" r:id="rId8"/>
    <p:sldId id="323" r:id="rId9"/>
    <p:sldId id="299" r:id="rId10"/>
    <p:sldId id="309" r:id="rId11"/>
    <p:sldId id="298" r:id="rId12"/>
    <p:sldId id="313" r:id="rId13"/>
    <p:sldId id="304" r:id="rId14"/>
    <p:sldId id="316" r:id="rId15"/>
    <p:sldId id="300" r:id="rId16"/>
    <p:sldId id="310" r:id="rId17"/>
    <p:sldId id="301" r:id="rId18"/>
    <p:sldId id="311" r:id="rId19"/>
    <p:sldId id="302" r:id="rId20"/>
    <p:sldId id="312" r:id="rId21"/>
    <p:sldId id="297" r:id="rId22"/>
    <p:sldId id="314" r:id="rId23"/>
    <p:sldId id="303" r:id="rId24"/>
    <p:sldId id="315" r:id="rId25"/>
    <p:sldId id="318" r:id="rId26"/>
    <p:sldId id="321" r:id="rId27"/>
    <p:sldId id="322" r:id="rId28"/>
    <p:sldId id="305" r:id="rId29"/>
    <p:sldId id="317" r:id="rId30"/>
    <p:sldId id="306" r:id="rId31"/>
    <p:sldId id="319" r:id="rId32"/>
  </p:sldIdLst>
  <p:sldSz cx="9144000" cy="5143500" type="screen16x9"/>
  <p:notesSz cx="6858000" cy="9144000"/>
  <p:embeddedFontLst>
    <p:embeddedFont>
      <p:font typeface="Be Vietnam Pro Black" panose="020B0604020202020204" charset="0"/>
      <p:bold r:id="rId34"/>
      <p:boldItalic r:id="rId35"/>
    </p:embeddedFont>
    <p:embeddedFont>
      <p:font typeface="Inter" panose="020B0604020202020204" charset="0"/>
      <p:regular r:id="rId36"/>
      <p:bold r:id="rId37"/>
    </p:embeddedFont>
    <p:embeddedFont>
      <p:font typeface="Raleway"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12DE63-8CA8-4F1F-8A66-09E2753EDC99}" v="2415" dt="2024-06-28T01:21:34.307"/>
  </p1510:revLst>
</p1510:revInfo>
</file>

<file path=ppt/tableStyles.xml><?xml version="1.0" encoding="utf-8"?>
<a:tblStyleLst xmlns:a="http://schemas.openxmlformats.org/drawingml/2006/main" def="{7A398CC8-0D5A-4993-8085-75F151F77375}">
  <a:tblStyle styleId="{7A398CC8-0D5A-4993-8085-75F151F773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988" y="52"/>
      </p:cViewPr>
      <p:guideLst>
        <p:guide orient="horz" pos="14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2126a3bec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2126a3bec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3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492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3100" y="3093038"/>
            <a:ext cx="4057800" cy="4095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748978" y="-5"/>
            <a:ext cx="1395033" cy="605506"/>
            <a:chOff x="3468800" y="239525"/>
            <a:chExt cx="843175" cy="365975"/>
          </a:xfrm>
        </p:grpSpPr>
        <p:sp>
          <p:nvSpPr>
            <p:cNvPr id="12" name="Google Shape;12;p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54" y="26"/>
            <a:ext cx="535010" cy="535010"/>
            <a:chOff x="5807050" y="884950"/>
            <a:chExt cx="343550" cy="343550"/>
          </a:xfrm>
        </p:grpSpPr>
        <p:sp>
          <p:nvSpPr>
            <p:cNvPr id="31" name="Google Shape;31;p2"/>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5400000">
            <a:off x="8251178" y="1206041"/>
            <a:ext cx="1067170" cy="206374"/>
            <a:chOff x="5589725" y="3057300"/>
            <a:chExt cx="352900" cy="68250"/>
          </a:xfrm>
        </p:grpSpPr>
        <p:sp>
          <p:nvSpPr>
            <p:cNvPr id="41" name="Google Shape;41;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00000">
            <a:off x="-183947" y="3568991"/>
            <a:ext cx="1067170" cy="206374"/>
            <a:chOff x="5589725" y="3057300"/>
            <a:chExt cx="352900" cy="68250"/>
          </a:xfrm>
        </p:grpSpPr>
        <p:sp>
          <p:nvSpPr>
            <p:cNvPr id="54" name="Google Shape;54;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7" name="Google Shape;67;p2"/>
          <p:cNvGrpSpPr/>
          <p:nvPr/>
        </p:nvGrpSpPr>
        <p:grpSpPr>
          <a:xfrm rot="5400000">
            <a:off x="4489025" y="4416997"/>
            <a:ext cx="165950" cy="858016"/>
            <a:chOff x="1349300" y="3328375"/>
            <a:chExt cx="68250" cy="352875"/>
          </a:xfrm>
        </p:grpSpPr>
        <p:sp>
          <p:nvSpPr>
            <p:cNvPr id="68" name="Google Shape;68;p2"/>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8" name="Google Shape;1128;p20"/>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29" name="Google Shape;1129;p20"/>
          <p:cNvGrpSpPr/>
          <p:nvPr/>
        </p:nvGrpSpPr>
        <p:grpSpPr>
          <a:xfrm>
            <a:off x="-380996" y="4375322"/>
            <a:ext cx="1072603" cy="466362"/>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0"/>
          <p:cNvGrpSpPr/>
          <p:nvPr/>
        </p:nvGrpSpPr>
        <p:grpSpPr>
          <a:xfrm>
            <a:off x="8110474" y="165633"/>
            <a:ext cx="921351" cy="178180"/>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0"/>
          <p:cNvGrpSpPr/>
          <p:nvPr/>
        </p:nvGrpSpPr>
        <p:grpSpPr>
          <a:xfrm>
            <a:off x="8435545" y="4375322"/>
            <a:ext cx="1072603" cy="466362"/>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0"/>
          <p:cNvGrpSpPr/>
          <p:nvPr/>
        </p:nvGrpSpPr>
        <p:grpSpPr>
          <a:xfrm>
            <a:off x="112174" y="165633"/>
            <a:ext cx="921351" cy="178180"/>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29"/>
        <p:cNvGrpSpPr/>
        <p:nvPr/>
      </p:nvGrpSpPr>
      <p:grpSpPr>
        <a:xfrm>
          <a:off x="0" y="0"/>
          <a:ext cx="0" cy="0"/>
          <a:chOff x="0" y="0"/>
          <a:chExt cx="0" cy="0"/>
        </a:xfrm>
      </p:grpSpPr>
      <p:grpSp>
        <p:nvGrpSpPr>
          <p:cNvPr id="1330" name="Google Shape;1330;p23"/>
          <p:cNvGrpSpPr/>
          <p:nvPr/>
        </p:nvGrpSpPr>
        <p:grpSpPr>
          <a:xfrm rot="-5400000">
            <a:off x="-394772" y="394770"/>
            <a:ext cx="1395033" cy="605506"/>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3"/>
          <p:cNvGrpSpPr/>
          <p:nvPr/>
        </p:nvGrpSpPr>
        <p:grpSpPr>
          <a:xfrm rot="-5400000">
            <a:off x="8143828" y="394770"/>
            <a:ext cx="1395033" cy="605506"/>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3"/>
          <p:cNvGrpSpPr/>
          <p:nvPr/>
        </p:nvGrpSpPr>
        <p:grpSpPr>
          <a:xfrm>
            <a:off x="4038415" y="161441"/>
            <a:ext cx="1067170" cy="206374"/>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2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2"/>
        <p:cNvGrpSpPr/>
        <p:nvPr/>
      </p:nvGrpSpPr>
      <p:grpSpPr>
        <a:xfrm>
          <a:off x="0" y="0"/>
          <a:ext cx="0" cy="0"/>
          <a:chOff x="0" y="0"/>
          <a:chExt cx="0" cy="0"/>
        </a:xfrm>
      </p:grpSpPr>
      <p:sp>
        <p:nvSpPr>
          <p:cNvPr id="1383" name="Google Shape;1383;p2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84" name="Google Shape;1384;p24"/>
          <p:cNvGrpSpPr/>
          <p:nvPr/>
        </p:nvGrpSpPr>
        <p:grpSpPr>
          <a:xfrm>
            <a:off x="-380996" y="4375322"/>
            <a:ext cx="1072603" cy="466362"/>
            <a:chOff x="3468800" y="239525"/>
            <a:chExt cx="843175" cy="365975"/>
          </a:xfrm>
        </p:grpSpPr>
        <p:sp>
          <p:nvSpPr>
            <p:cNvPr id="1385" name="Google Shape;1385;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24"/>
          <p:cNvGrpSpPr/>
          <p:nvPr/>
        </p:nvGrpSpPr>
        <p:grpSpPr>
          <a:xfrm>
            <a:off x="8110474" y="165633"/>
            <a:ext cx="921351" cy="178180"/>
            <a:chOff x="5589725" y="3057300"/>
            <a:chExt cx="352900" cy="68250"/>
          </a:xfrm>
        </p:grpSpPr>
        <p:sp>
          <p:nvSpPr>
            <p:cNvPr id="1404" name="Google Shape;1404;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24"/>
          <p:cNvGrpSpPr/>
          <p:nvPr/>
        </p:nvGrpSpPr>
        <p:grpSpPr>
          <a:xfrm>
            <a:off x="8435545" y="4375322"/>
            <a:ext cx="1072603" cy="466362"/>
            <a:chOff x="3468800" y="239525"/>
            <a:chExt cx="843175" cy="365975"/>
          </a:xfrm>
        </p:grpSpPr>
        <p:sp>
          <p:nvSpPr>
            <p:cNvPr id="1417" name="Google Shape;1417;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4"/>
          <p:cNvGrpSpPr/>
          <p:nvPr/>
        </p:nvGrpSpPr>
        <p:grpSpPr>
          <a:xfrm>
            <a:off x="112174" y="165633"/>
            <a:ext cx="921351" cy="178180"/>
            <a:chOff x="5589725" y="3057300"/>
            <a:chExt cx="352900" cy="68250"/>
          </a:xfrm>
        </p:grpSpPr>
        <p:sp>
          <p:nvSpPr>
            <p:cNvPr id="1436" name="Google Shape;1436;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4114800" y="719746"/>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3" name="Google Shape;83;p3"/>
          <p:cNvSpPr txBox="1">
            <a:spLocks noGrp="1"/>
          </p:cNvSpPr>
          <p:nvPr>
            <p:ph type="subTitle" idx="1"/>
          </p:nvPr>
        </p:nvSpPr>
        <p:spPr>
          <a:xfrm>
            <a:off x="2335050" y="3241150"/>
            <a:ext cx="4473900" cy="420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3"/>
          <p:cNvSpPr/>
          <p:nvPr/>
        </p:nvSpPr>
        <p:spPr>
          <a:xfrm flipH="1">
            <a:off x="11"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5" name="Google Shape;85;p3"/>
          <p:cNvGrpSpPr/>
          <p:nvPr/>
        </p:nvGrpSpPr>
        <p:grpSpPr>
          <a:xfrm flipH="1">
            <a:off x="8608847" y="26"/>
            <a:ext cx="535010" cy="535010"/>
            <a:chOff x="5807050" y="884950"/>
            <a:chExt cx="343550" cy="343550"/>
          </a:xfrm>
        </p:grpSpPr>
        <p:sp>
          <p:nvSpPr>
            <p:cNvPr id="86" name="Google Shape;86;p3"/>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flipH="1">
            <a:off x="0" y="-5"/>
            <a:ext cx="1395033" cy="605506"/>
            <a:chOff x="3468800" y="239525"/>
            <a:chExt cx="843175" cy="365975"/>
          </a:xfrm>
        </p:grpSpPr>
        <p:sp>
          <p:nvSpPr>
            <p:cNvPr id="96" name="Google Shape;96;p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rot="5400000" flipH="1">
            <a:off x="8260789" y="3568991"/>
            <a:ext cx="1067170" cy="206374"/>
            <a:chOff x="5589725" y="3057300"/>
            <a:chExt cx="352900" cy="68250"/>
          </a:xfrm>
        </p:grpSpPr>
        <p:sp>
          <p:nvSpPr>
            <p:cNvPr id="115" name="Google Shape;115;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3"/>
          <p:cNvGrpSpPr/>
          <p:nvPr/>
        </p:nvGrpSpPr>
        <p:grpSpPr>
          <a:xfrm rot="5400000" flipH="1">
            <a:off x="-174336" y="1206041"/>
            <a:ext cx="1067170" cy="206374"/>
            <a:chOff x="5589725" y="3057300"/>
            <a:chExt cx="352900" cy="68250"/>
          </a:xfrm>
        </p:grpSpPr>
        <p:sp>
          <p:nvSpPr>
            <p:cNvPr id="128" name="Google Shape;128;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3"/>
          <p:cNvGrpSpPr/>
          <p:nvPr/>
        </p:nvGrpSpPr>
        <p:grpSpPr>
          <a:xfrm rot="-5400000" flipH="1">
            <a:off x="4489037" y="4416997"/>
            <a:ext cx="165950" cy="858016"/>
            <a:chOff x="1349300" y="3328375"/>
            <a:chExt cx="68250" cy="352875"/>
          </a:xfrm>
        </p:grpSpPr>
        <p:sp>
          <p:nvSpPr>
            <p:cNvPr id="141" name="Google Shape;141;p3"/>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2" name="Google Shape;192;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3" name="Google Shape;193;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97" name="Google Shape;197;p5"/>
          <p:cNvGrpSpPr/>
          <p:nvPr/>
        </p:nvGrpSpPr>
        <p:grpSpPr>
          <a:xfrm>
            <a:off x="8682233" y="-11"/>
            <a:ext cx="461937" cy="461937"/>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5"/>
          <p:cNvGrpSpPr/>
          <p:nvPr/>
        </p:nvGrpSpPr>
        <p:grpSpPr>
          <a:xfrm>
            <a:off x="8" y="-11"/>
            <a:ext cx="461937" cy="461937"/>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5"/>
          <p:cNvGrpSpPr/>
          <p:nvPr/>
        </p:nvGrpSpPr>
        <p:grpSpPr>
          <a:xfrm rot="-5400000">
            <a:off x="-303096" y="4055884"/>
            <a:ext cx="1072603" cy="466362"/>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rot="-5400000">
            <a:off x="-176587" y="1061646"/>
            <a:ext cx="886061" cy="173737"/>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5"/>
          <p:cNvGrpSpPr/>
          <p:nvPr/>
        </p:nvGrpSpPr>
        <p:grpSpPr>
          <a:xfrm rot="-5400000">
            <a:off x="8325619" y="4151733"/>
            <a:ext cx="921351" cy="178180"/>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33" name="Google Shape;333;p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4" name="Google Shape;334;p7"/>
          <p:cNvGrpSpPr/>
          <p:nvPr/>
        </p:nvGrpSpPr>
        <p:grpSpPr>
          <a:xfrm>
            <a:off x="-614971" y="4360034"/>
            <a:ext cx="1072603" cy="466362"/>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5400000">
            <a:off x="-209825" y="508571"/>
            <a:ext cx="886061" cy="173737"/>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rot="-5400000">
            <a:off x="8343263" y="487821"/>
            <a:ext cx="886061" cy="173737"/>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7"/>
          <p:cNvGrpSpPr/>
          <p:nvPr/>
        </p:nvGrpSpPr>
        <p:grpSpPr>
          <a:xfrm>
            <a:off x="8749879" y="4360034"/>
            <a:ext cx="1072603" cy="466362"/>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00" name="Google Shape;400;p8"/>
          <p:cNvGrpSpPr/>
          <p:nvPr/>
        </p:nvGrpSpPr>
        <p:grpSpPr>
          <a:xfrm>
            <a:off x="7755903" y="3679970"/>
            <a:ext cx="1395033" cy="605506"/>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rot="-5400000">
            <a:off x="8329553" y="582791"/>
            <a:ext cx="1067170" cy="206374"/>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8"/>
          <p:cNvGrpSpPr/>
          <p:nvPr/>
        </p:nvGrpSpPr>
        <p:grpSpPr>
          <a:xfrm>
            <a:off x="4038415" y="4611291"/>
            <a:ext cx="1067170" cy="206374"/>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5" name="Google Shape;445;p8"/>
          <p:cNvGrpSpPr/>
          <p:nvPr/>
        </p:nvGrpSpPr>
        <p:grpSpPr>
          <a:xfrm rot="-5400000">
            <a:off x="-394772" y="394770"/>
            <a:ext cx="1395033" cy="605506"/>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8"/>
          <p:cNvGrpSpPr/>
          <p:nvPr/>
        </p:nvGrpSpPr>
        <p:grpSpPr>
          <a:xfrm>
            <a:off x="4" y="3750476"/>
            <a:ext cx="535010" cy="535010"/>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5" name="Google Shape;555;p10"/>
          <p:cNvSpPr/>
          <p:nvPr/>
        </p:nvSpPr>
        <p:spPr>
          <a:xfrm flipH="1">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56" name="Google Shape;556;p10"/>
          <p:cNvGrpSpPr/>
          <p:nvPr/>
        </p:nvGrpSpPr>
        <p:grpSpPr>
          <a:xfrm flipH="1">
            <a:off x="7748964" y="-5"/>
            <a:ext cx="1395033" cy="605506"/>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0"/>
          <p:cNvGrpSpPr/>
          <p:nvPr/>
        </p:nvGrpSpPr>
        <p:grpSpPr>
          <a:xfrm rot="5400000" flipH="1">
            <a:off x="8260778" y="3568991"/>
            <a:ext cx="1067170" cy="206374"/>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0"/>
          <p:cNvGrpSpPr/>
          <p:nvPr/>
        </p:nvGrpSpPr>
        <p:grpSpPr>
          <a:xfrm flipH="1">
            <a:off x="715103" y="164304"/>
            <a:ext cx="1067170" cy="206374"/>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0"/>
          <p:cNvGrpSpPr/>
          <p:nvPr/>
        </p:nvGrpSpPr>
        <p:grpSpPr>
          <a:xfrm rot="5400000" flipH="1">
            <a:off x="-394761" y="3285195"/>
            <a:ext cx="1395033" cy="605506"/>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0"/>
          <p:cNvGrpSpPr/>
          <p:nvPr/>
        </p:nvGrpSpPr>
        <p:grpSpPr>
          <a:xfrm flipH="1">
            <a:off x="11" y="1"/>
            <a:ext cx="535010" cy="535010"/>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0"/>
        <p:cNvGrpSpPr/>
        <p:nvPr/>
      </p:nvGrpSpPr>
      <p:grpSpPr>
        <a:xfrm>
          <a:off x="0" y="0"/>
          <a:ext cx="0" cy="0"/>
          <a:chOff x="0" y="0"/>
          <a:chExt cx="0" cy="0"/>
        </a:xfrm>
      </p:grpSpPr>
      <p:sp>
        <p:nvSpPr>
          <p:cNvPr id="631" name="Google Shape;631;p11"/>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32" name="Google Shape;632;p11"/>
          <p:cNvGrpSpPr/>
          <p:nvPr/>
        </p:nvGrpSpPr>
        <p:grpSpPr>
          <a:xfrm>
            <a:off x="3" y="-5"/>
            <a:ext cx="1395033" cy="605506"/>
            <a:chOff x="3468800" y="239525"/>
            <a:chExt cx="843175" cy="365975"/>
          </a:xfrm>
        </p:grpSpPr>
        <p:sp>
          <p:nvSpPr>
            <p:cNvPr id="633" name="Google Shape;633;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1"/>
          <p:cNvGrpSpPr/>
          <p:nvPr/>
        </p:nvGrpSpPr>
        <p:grpSpPr>
          <a:xfrm rot="-5400000">
            <a:off x="-183947" y="3568991"/>
            <a:ext cx="1067170" cy="206374"/>
            <a:chOff x="5589725" y="3057300"/>
            <a:chExt cx="352900" cy="68250"/>
          </a:xfrm>
        </p:grpSpPr>
        <p:sp>
          <p:nvSpPr>
            <p:cNvPr id="652" name="Google Shape;652;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1"/>
          <p:cNvGrpSpPr/>
          <p:nvPr/>
        </p:nvGrpSpPr>
        <p:grpSpPr>
          <a:xfrm>
            <a:off x="7361728" y="164304"/>
            <a:ext cx="1067170" cy="206374"/>
            <a:chOff x="5589725" y="3057300"/>
            <a:chExt cx="352900" cy="68250"/>
          </a:xfrm>
        </p:grpSpPr>
        <p:sp>
          <p:nvSpPr>
            <p:cNvPr id="665" name="Google Shape;665;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11"/>
          <p:cNvGrpSpPr/>
          <p:nvPr/>
        </p:nvGrpSpPr>
        <p:grpSpPr>
          <a:xfrm rot="-5400000">
            <a:off x="8143728" y="3285195"/>
            <a:ext cx="1395033" cy="605506"/>
            <a:chOff x="3468800" y="239525"/>
            <a:chExt cx="843175" cy="365975"/>
          </a:xfrm>
        </p:grpSpPr>
        <p:sp>
          <p:nvSpPr>
            <p:cNvPr id="678" name="Google Shape;678;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1"/>
          <p:cNvGrpSpPr/>
          <p:nvPr/>
        </p:nvGrpSpPr>
        <p:grpSpPr>
          <a:xfrm>
            <a:off x="8608979" y="1"/>
            <a:ext cx="535010" cy="535010"/>
            <a:chOff x="5807050" y="884950"/>
            <a:chExt cx="343550" cy="343550"/>
          </a:xfrm>
        </p:grpSpPr>
        <p:sp>
          <p:nvSpPr>
            <p:cNvPr id="697" name="Google Shape;697;p11"/>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7" name="Google Shape;70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64"/>
        <p:cNvGrpSpPr/>
        <p:nvPr/>
      </p:nvGrpSpPr>
      <p:grpSpPr>
        <a:xfrm>
          <a:off x="0" y="0"/>
          <a:ext cx="0" cy="0"/>
          <a:chOff x="0" y="0"/>
          <a:chExt cx="0" cy="0"/>
        </a:xfrm>
      </p:grpSpPr>
      <p:sp>
        <p:nvSpPr>
          <p:cNvPr id="765" name="Google Shape;765;p14"/>
          <p:cNvSpPr txBox="1">
            <a:spLocks noGrp="1"/>
          </p:cNvSpPr>
          <p:nvPr>
            <p:ph type="subTitle" idx="1"/>
          </p:nvPr>
        </p:nvSpPr>
        <p:spPr>
          <a:xfrm>
            <a:off x="72000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66" name="Google Shape;766;p14"/>
          <p:cNvSpPr txBox="1">
            <a:spLocks noGrp="1"/>
          </p:cNvSpPr>
          <p:nvPr>
            <p:ph type="subTitle" idx="2"/>
          </p:nvPr>
        </p:nvSpPr>
        <p:spPr>
          <a:xfrm>
            <a:off x="72000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7" name="Google Shape;767;p14"/>
          <p:cNvSpPr txBox="1">
            <a:spLocks noGrp="1"/>
          </p:cNvSpPr>
          <p:nvPr>
            <p:ph type="subTitle" idx="3"/>
          </p:nvPr>
        </p:nvSpPr>
        <p:spPr>
          <a:xfrm>
            <a:off x="3341850"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8" name="Google Shape;768;p14"/>
          <p:cNvSpPr txBox="1">
            <a:spLocks noGrp="1"/>
          </p:cNvSpPr>
          <p:nvPr>
            <p:ph type="subTitle" idx="4"/>
          </p:nvPr>
        </p:nvSpPr>
        <p:spPr>
          <a:xfrm>
            <a:off x="5973314" y="3811076"/>
            <a:ext cx="24603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14"/>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0" name="Google Shape;770;p14"/>
          <p:cNvSpPr txBox="1">
            <a:spLocks noGrp="1"/>
          </p:cNvSpPr>
          <p:nvPr>
            <p:ph type="subTitle" idx="5"/>
          </p:nvPr>
        </p:nvSpPr>
        <p:spPr>
          <a:xfrm>
            <a:off x="3341850"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1" name="Google Shape;771;p14"/>
          <p:cNvSpPr txBox="1">
            <a:spLocks noGrp="1"/>
          </p:cNvSpPr>
          <p:nvPr>
            <p:ph type="subTitle" idx="6"/>
          </p:nvPr>
        </p:nvSpPr>
        <p:spPr>
          <a:xfrm>
            <a:off x="5973314" y="2988425"/>
            <a:ext cx="2460300" cy="40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72" name="Google Shape;772;p14"/>
          <p:cNvSpPr txBox="1">
            <a:spLocks noGrp="1"/>
          </p:cNvSpPr>
          <p:nvPr>
            <p:ph type="subTitle" idx="7"/>
          </p:nvPr>
        </p:nvSpPr>
        <p:spPr>
          <a:xfrm>
            <a:off x="720000" y="3363475"/>
            <a:ext cx="2460300" cy="5184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3" name="Google Shape;773;p14"/>
          <p:cNvSpPr txBox="1">
            <a:spLocks noGrp="1"/>
          </p:cNvSpPr>
          <p:nvPr>
            <p:ph type="subTitle" idx="8"/>
          </p:nvPr>
        </p:nvSpPr>
        <p:spPr>
          <a:xfrm>
            <a:off x="3341850"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4" name="Google Shape;774;p14"/>
          <p:cNvSpPr txBox="1">
            <a:spLocks noGrp="1"/>
          </p:cNvSpPr>
          <p:nvPr>
            <p:ph type="subTitle" idx="9"/>
          </p:nvPr>
        </p:nvSpPr>
        <p:spPr>
          <a:xfrm>
            <a:off x="5973314" y="3391700"/>
            <a:ext cx="2460300" cy="521100"/>
          </a:xfrm>
          <a:prstGeom prst="rect">
            <a:avLst/>
          </a:prstGeom>
          <a:solidFill>
            <a:schemeClr val="dk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5" name="Google Shape;775;p1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76" name="Google Shape;776;p14"/>
          <p:cNvGrpSpPr/>
          <p:nvPr/>
        </p:nvGrpSpPr>
        <p:grpSpPr>
          <a:xfrm rot="-5400000">
            <a:off x="-72852" y="415234"/>
            <a:ext cx="886061" cy="173737"/>
            <a:chOff x="5589725" y="3057300"/>
            <a:chExt cx="352900" cy="68250"/>
          </a:xfrm>
        </p:grpSpPr>
        <p:sp>
          <p:nvSpPr>
            <p:cNvPr id="777" name="Google Shape;777;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4"/>
          <p:cNvGrpSpPr/>
          <p:nvPr/>
        </p:nvGrpSpPr>
        <p:grpSpPr>
          <a:xfrm>
            <a:off x="-214" y="4362417"/>
            <a:ext cx="466335" cy="466335"/>
            <a:chOff x="5807050" y="884950"/>
            <a:chExt cx="343550" cy="343550"/>
          </a:xfrm>
        </p:grpSpPr>
        <p:sp>
          <p:nvSpPr>
            <p:cNvPr id="790" name="Google Shape;790;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4"/>
          <p:cNvGrpSpPr/>
          <p:nvPr/>
        </p:nvGrpSpPr>
        <p:grpSpPr>
          <a:xfrm rot="-5400000">
            <a:off x="8325640" y="4197327"/>
            <a:ext cx="886061" cy="173737"/>
            <a:chOff x="5589725" y="3057300"/>
            <a:chExt cx="352900" cy="68250"/>
          </a:xfrm>
        </p:grpSpPr>
        <p:sp>
          <p:nvSpPr>
            <p:cNvPr id="800" name="Google Shape;800;p1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14"/>
          <p:cNvGrpSpPr/>
          <p:nvPr/>
        </p:nvGrpSpPr>
        <p:grpSpPr>
          <a:xfrm>
            <a:off x="8684961" y="-33"/>
            <a:ext cx="466335" cy="466335"/>
            <a:chOff x="5807050" y="884950"/>
            <a:chExt cx="343550" cy="343550"/>
          </a:xfrm>
        </p:grpSpPr>
        <p:sp>
          <p:nvSpPr>
            <p:cNvPr id="813" name="Google Shape;813;p1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 id="2147483657" r:id="rId7"/>
    <p:sldLayoutId id="2147483658" r:id="rId8"/>
    <p:sldLayoutId id="2147483660" r:id="rId9"/>
    <p:sldLayoutId id="2147483666"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8"/>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PHÂN TÍCH TÌNH HÌNH KINH DOANH ADIDAS </a:t>
            </a:r>
            <a:r>
              <a:rPr lang="en" sz="5000">
                <a:solidFill>
                  <a:schemeClr val="bg1"/>
                </a:solidFill>
              </a:rPr>
              <a:t>2020-2021</a:t>
            </a:r>
            <a:br>
              <a:rPr lang="en" sz="5000"/>
            </a:br>
            <a:endParaRPr sz="4100">
              <a:solidFill>
                <a:schemeClr val="lt1"/>
              </a:solidFill>
            </a:endParaRPr>
          </a:p>
        </p:txBody>
      </p:sp>
      <p:sp>
        <p:nvSpPr>
          <p:cNvPr id="1459" name="Google Shape;1459;p28"/>
          <p:cNvSpPr txBox="1">
            <a:spLocks noGrp="1"/>
          </p:cNvSpPr>
          <p:nvPr>
            <p:ph type="subTitle" idx="1"/>
          </p:nvPr>
        </p:nvSpPr>
        <p:spPr>
          <a:xfrm>
            <a:off x="2543100" y="3049905"/>
            <a:ext cx="4057800" cy="668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Môn: Phân tích dữ liệu ứng dụng</a:t>
            </a:r>
          </a:p>
          <a:p>
            <a:pPr marL="0" lvl="0" indent="0" algn="ctr" rtl="0">
              <a:spcBef>
                <a:spcPts val="0"/>
              </a:spcBef>
              <a:spcAft>
                <a:spcPts val="0"/>
              </a:spcAft>
              <a:buNone/>
            </a:pPr>
            <a:r>
              <a:rPr lang="en"/>
              <a:t>GVHD: Nguyễn Sơn Lâm</a:t>
            </a:r>
          </a:p>
          <a:p>
            <a:pPr marL="0" lvl="0" indent="0" algn="ctr" rtl="0">
              <a:spcBef>
                <a:spcPts val="0"/>
              </a:spcBef>
              <a:spcAft>
                <a:spcPts val="0"/>
              </a:spcAft>
              <a:buNone/>
            </a:pPr>
            <a:r>
              <a:rPr lang="en"/>
              <a:t>Nhóm 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5E1A0D-45D3-A1F3-B9CA-FC79EC2B7E9A}"/>
              </a:ext>
            </a:extLst>
          </p:cNvPr>
          <p:cNvSpPr>
            <a:spLocks noGrp="1"/>
          </p:cNvSpPr>
          <p:nvPr>
            <p:ph type="title"/>
          </p:nvPr>
        </p:nvSpPr>
        <p:spPr>
          <a:xfrm>
            <a:off x="720000" y="117221"/>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Năm</a:t>
            </a:r>
            <a:endParaRPr lang="en-US" sz="2400"/>
          </a:p>
        </p:txBody>
      </p:sp>
      <p:sp>
        <p:nvSpPr>
          <p:cNvPr id="4" name="TextBox 3">
            <a:extLst>
              <a:ext uri="{FF2B5EF4-FFF2-40B4-BE49-F238E27FC236}">
                <a16:creationId xmlns:a16="http://schemas.microsoft.com/office/drawing/2014/main" id="{27F05026-D3BE-3AE1-8601-89592A780A13}"/>
              </a:ext>
            </a:extLst>
          </p:cNvPr>
          <p:cNvSpPr txBox="1"/>
          <p:nvPr/>
        </p:nvSpPr>
        <p:spPr>
          <a:xfrm>
            <a:off x="826718" y="876822"/>
            <a:ext cx="6801633" cy="1909625"/>
          </a:xfrm>
          <a:prstGeom prst="rect">
            <a:avLst/>
          </a:prstGeom>
          <a:noFill/>
        </p:spPr>
        <p:txBody>
          <a:bodyPr wrap="square">
            <a:spAutoFit/>
          </a:bodyPr>
          <a:lstStyle/>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Năm 2020:</a:t>
            </a:r>
            <a:endParaRPr lang="vi-VN" sz="1600" kern="100">
              <a:effectLst/>
              <a:latin typeface="Calibri" panose="020F0502020204030204" pitchFamily="34"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vi-VN" sz="1600" kern="0">
                <a:effectLst/>
                <a:latin typeface="Times New Roman" panose="02020603050405020304" pitchFamily="18" charset="0"/>
                <a:cs typeface="Times New Roman" panose="02020603050405020304" pitchFamily="18" charset="0"/>
              </a:rPr>
              <a:t>Doanh thu đạt 182,080,675</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Năm 2021:</a:t>
            </a:r>
            <a:endParaRPr lang="vi-VN" sz="1600" kern="100">
              <a:effectLst/>
              <a:latin typeface="Calibri" panose="020F0502020204030204" pitchFamily="34"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vi-VN" sz="1600" kern="0">
                <a:effectLst/>
                <a:latin typeface="Times New Roman" panose="02020603050405020304" pitchFamily="18" charset="0"/>
                <a:cs typeface="Times New Roman" panose="02020603050405020304" pitchFamily="18" charset="0"/>
              </a:rPr>
              <a:t>Doanh thu đạt 717,821,450</a:t>
            </a:r>
            <a:endParaRPr lang="vi-VN" sz="1600" kern="100">
              <a:effectLst/>
              <a:latin typeface="Calibri" panose="020F0502020204030204" pitchFamily="34"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vi-VN" sz="1600" kern="0">
                <a:effectLst/>
                <a:latin typeface="Times New Roman" panose="02020603050405020304" pitchFamily="18" charset="0"/>
                <a:cs typeface="Times New Roman" panose="02020603050405020304" pitchFamily="18" charset="0"/>
              </a:rPr>
              <a:t>Mức tăng trưởng so với năm 2020: 294%.</a:t>
            </a:r>
            <a:endParaRPr lang="en-US" sz="1600" kern="100">
              <a:latin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93265DA-AE98-803F-EF6D-B8C4DBBD13AA}"/>
              </a:ext>
            </a:extLst>
          </p:cNvPr>
          <p:cNvSpPr txBox="1"/>
          <p:nvPr/>
        </p:nvSpPr>
        <p:spPr>
          <a:xfrm>
            <a:off x="826718" y="3023998"/>
            <a:ext cx="7937720" cy="606256"/>
          </a:xfrm>
          <a:prstGeom prst="rect">
            <a:avLst/>
          </a:prstGeom>
          <a:noFill/>
        </p:spPr>
        <p:txBody>
          <a:bodyPr wrap="square">
            <a:spAutoFit/>
          </a:bodyPr>
          <a:lstStyle/>
          <a:p>
            <a:pPr>
              <a:lnSpc>
                <a:spcPct val="107000"/>
              </a:lnSpc>
              <a:spcAft>
                <a:spcPts val="800"/>
              </a:spcAft>
            </a:pPr>
            <a:r>
              <a:rPr lang="vi-VN" sz="1600" kern="0">
                <a:effectLst/>
                <a:latin typeface="Times New Roman" panose="02020603050405020304" pitchFamily="18" charset="0"/>
                <a:cs typeface="Times New Roman" panose="02020603050405020304" pitchFamily="18" charset="0"/>
              </a:rPr>
              <a:t>Biểu đồ </a:t>
            </a:r>
            <a:r>
              <a:rPr lang="vi-VN" sz="1600" kern="0" err="1">
                <a:effectLst/>
                <a:latin typeface="Times New Roman" panose="02020603050405020304" pitchFamily="18" charset="0"/>
                <a:cs typeface="Times New Roman" panose="02020603050405020304" pitchFamily="18" charset="0"/>
              </a:rPr>
              <a:t>Total</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Sales</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by</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Years</a:t>
            </a:r>
            <a:r>
              <a:rPr lang="vi-VN" sz="1600" kern="0">
                <a:effectLst/>
                <a:latin typeface="Times New Roman" panose="02020603050405020304" pitchFamily="18" charset="0"/>
                <a:cs typeface="Times New Roman" panose="02020603050405020304" pitchFamily="18" charset="0"/>
              </a:rPr>
              <a:t> cho ta thấy doanh số bán hàng của </a:t>
            </a:r>
            <a:r>
              <a:rPr lang="vi-VN" sz="1600" kern="0" err="1">
                <a:effectLst/>
                <a:latin typeface="Times New Roman" panose="02020603050405020304" pitchFamily="18" charset="0"/>
                <a:cs typeface="Times New Roman" panose="02020603050405020304" pitchFamily="18" charset="0"/>
              </a:rPr>
              <a:t>adidas</a:t>
            </a:r>
            <a:r>
              <a:rPr lang="vi-VN" sz="1600" kern="0">
                <a:effectLst/>
                <a:latin typeface="Times New Roman" panose="02020603050405020304" pitchFamily="18" charset="0"/>
                <a:cs typeface="Times New Roman" panose="02020603050405020304" pitchFamily="18" charset="0"/>
              </a:rPr>
              <a:t> đang dần được phục hồi sau đại dịch </a:t>
            </a:r>
            <a:r>
              <a:rPr lang="vi-VN" sz="1600" kern="0" err="1">
                <a:effectLst/>
                <a:latin typeface="Times New Roman" panose="02020603050405020304" pitchFamily="18" charset="0"/>
                <a:cs typeface="Times New Roman" panose="02020603050405020304" pitchFamily="18" charset="0"/>
              </a:rPr>
              <a:t>Covid</a:t>
            </a:r>
            <a:r>
              <a:rPr lang="vi-VN" sz="1600" kern="0">
                <a:effectLst/>
                <a:latin typeface="Times New Roman" panose="02020603050405020304" pitchFamily="18" charset="0"/>
                <a:cs typeface="Times New Roman" panose="02020603050405020304" pitchFamily="18" charset="0"/>
              </a:rPr>
              <a:t> 19</a:t>
            </a:r>
            <a:endParaRPr lang="vi-VN" sz="1600" kern="100">
              <a:effectLst/>
              <a:latin typeface="Calibri" panose="020F0502020204030204" pitchFamily="34" charset="0"/>
              <a:cs typeface="Times New Roman" panose="02020603050405020304" pitchFamily="18" charset="0"/>
            </a:endParaRPr>
          </a:p>
        </p:txBody>
      </p:sp>
      <p:grpSp>
        <p:nvGrpSpPr>
          <p:cNvPr id="8" name="Google Shape;5581;p59">
            <a:extLst>
              <a:ext uri="{FF2B5EF4-FFF2-40B4-BE49-F238E27FC236}">
                <a16:creationId xmlns:a16="http://schemas.microsoft.com/office/drawing/2014/main" id="{6AB9F927-4EB6-E72A-6507-77C8B10BBA57}"/>
              </a:ext>
            </a:extLst>
          </p:cNvPr>
          <p:cNvGrpSpPr/>
          <p:nvPr/>
        </p:nvGrpSpPr>
        <p:grpSpPr>
          <a:xfrm>
            <a:off x="1696803" y="154903"/>
            <a:ext cx="758291" cy="628471"/>
            <a:chOff x="6598259" y="2078634"/>
            <a:chExt cx="868881" cy="684240"/>
          </a:xfrm>
        </p:grpSpPr>
        <p:sp>
          <p:nvSpPr>
            <p:cNvPr id="9" name="Google Shape;5582;p59">
              <a:extLst>
                <a:ext uri="{FF2B5EF4-FFF2-40B4-BE49-F238E27FC236}">
                  <a16:creationId xmlns:a16="http://schemas.microsoft.com/office/drawing/2014/main" id="{0F76D4B9-3EE7-63B8-5C51-FFC5D86D1D18}"/>
                </a:ext>
              </a:extLst>
            </p:cNvPr>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83;p59">
              <a:extLst>
                <a:ext uri="{FF2B5EF4-FFF2-40B4-BE49-F238E27FC236}">
                  <a16:creationId xmlns:a16="http://schemas.microsoft.com/office/drawing/2014/main" id="{3A7CD3B2-7DDC-6D7C-3CB3-0991DA5C8EEE}"/>
                </a:ext>
              </a:extLst>
            </p:cNvPr>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84;p59">
              <a:extLst>
                <a:ext uri="{FF2B5EF4-FFF2-40B4-BE49-F238E27FC236}">
                  <a16:creationId xmlns:a16="http://schemas.microsoft.com/office/drawing/2014/main" id="{103E4C6B-58CE-8265-6ACD-9481CBCC245A}"/>
                </a:ext>
              </a:extLst>
            </p:cNvPr>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85;p59">
              <a:extLst>
                <a:ext uri="{FF2B5EF4-FFF2-40B4-BE49-F238E27FC236}">
                  <a16:creationId xmlns:a16="http://schemas.microsoft.com/office/drawing/2014/main" id="{4FBE77C8-2E89-B4AB-96F1-7194F3633BEF}"/>
                </a:ext>
              </a:extLst>
            </p:cNvPr>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86;p59">
              <a:extLst>
                <a:ext uri="{FF2B5EF4-FFF2-40B4-BE49-F238E27FC236}">
                  <a16:creationId xmlns:a16="http://schemas.microsoft.com/office/drawing/2014/main" id="{385F9E45-ABFE-2722-D4A7-9F85E4B7EF1E}"/>
                </a:ext>
              </a:extLst>
            </p:cNvPr>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87;p59">
              <a:extLst>
                <a:ext uri="{FF2B5EF4-FFF2-40B4-BE49-F238E27FC236}">
                  <a16:creationId xmlns:a16="http://schemas.microsoft.com/office/drawing/2014/main" id="{5EDD64A9-1497-A958-3B14-B5A8E5F21B90}"/>
                </a:ext>
              </a:extLst>
            </p:cNvPr>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5588;p59">
              <a:extLst>
                <a:ext uri="{FF2B5EF4-FFF2-40B4-BE49-F238E27FC236}">
                  <a16:creationId xmlns:a16="http://schemas.microsoft.com/office/drawing/2014/main" id="{ACB41547-0D8F-B699-F20A-338F3D121BF3}"/>
                </a:ext>
              </a:extLst>
            </p:cNvPr>
            <p:cNvGrpSpPr/>
            <p:nvPr/>
          </p:nvGrpSpPr>
          <p:grpSpPr>
            <a:xfrm>
              <a:off x="6808175" y="2078634"/>
              <a:ext cx="452229" cy="684240"/>
              <a:chOff x="6808175" y="2078634"/>
              <a:chExt cx="452229" cy="684240"/>
            </a:xfrm>
          </p:grpSpPr>
          <p:sp>
            <p:nvSpPr>
              <p:cNvPr id="16" name="Google Shape;5589;p59">
                <a:extLst>
                  <a:ext uri="{FF2B5EF4-FFF2-40B4-BE49-F238E27FC236}">
                    <a16:creationId xmlns:a16="http://schemas.microsoft.com/office/drawing/2014/main" id="{C79C2DFF-77A9-07FA-FCE5-1F377D94BF4E}"/>
                  </a:ext>
                </a:extLst>
              </p:cNvPr>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90;p59">
                <a:extLst>
                  <a:ext uri="{FF2B5EF4-FFF2-40B4-BE49-F238E27FC236}">
                    <a16:creationId xmlns:a16="http://schemas.microsoft.com/office/drawing/2014/main" id="{6E56E76D-F6B1-01C9-809C-6428FE75EE7A}"/>
                  </a:ext>
                </a:extLst>
              </p:cNvPr>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91;p59">
                <a:extLst>
                  <a:ext uri="{FF2B5EF4-FFF2-40B4-BE49-F238E27FC236}">
                    <a16:creationId xmlns:a16="http://schemas.microsoft.com/office/drawing/2014/main" id="{347C87C8-19CB-CF71-8E6B-890A78B36DC4}"/>
                  </a:ext>
                </a:extLst>
              </p:cNvPr>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92;p59">
                <a:extLst>
                  <a:ext uri="{FF2B5EF4-FFF2-40B4-BE49-F238E27FC236}">
                    <a16:creationId xmlns:a16="http://schemas.microsoft.com/office/drawing/2014/main" id="{D39110E4-48FD-2912-11B4-2A36486DA21C}"/>
                  </a:ext>
                </a:extLst>
              </p:cNvPr>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93;p59">
                <a:extLst>
                  <a:ext uri="{FF2B5EF4-FFF2-40B4-BE49-F238E27FC236}">
                    <a16:creationId xmlns:a16="http://schemas.microsoft.com/office/drawing/2014/main" id="{DCB0B367-C1A2-831E-A241-4D67709D7F3B}"/>
                  </a:ext>
                </a:extLst>
              </p:cNvPr>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94;p59">
                <a:extLst>
                  <a:ext uri="{FF2B5EF4-FFF2-40B4-BE49-F238E27FC236}">
                    <a16:creationId xmlns:a16="http://schemas.microsoft.com/office/drawing/2014/main" id="{8132BC01-917E-44B3-FD9B-E7FDFDD68F51}"/>
                  </a:ext>
                </a:extLst>
              </p:cNvPr>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5595;p59">
                <a:extLst>
                  <a:ext uri="{FF2B5EF4-FFF2-40B4-BE49-F238E27FC236}">
                    <a16:creationId xmlns:a16="http://schemas.microsoft.com/office/drawing/2014/main" id="{FA591671-8CEA-9F30-1EE1-E1EA9A24F744}"/>
                  </a:ext>
                </a:extLst>
              </p:cNvPr>
              <p:cNvGrpSpPr/>
              <p:nvPr/>
            </p:nvGrpSpPr>
            <p:grpSpPr>
              <a:xfrm>
                <a:off x="6821586" y="2078634"/>
                <a:ext cx="426871" cy="684240"/>
                <a:chOff x="6821586" y="2078634"/>
                <a:chExt cx="426871" cy="684240"/>
              </a:xfrm>
            </p:grpSpPr>
            <p:grpSp>
              <p:nvGrpSpPr>
                <p:cNvPr id="23" name="Google Shape;5596;p59">
                  <a:extLst>
                    <a:ext uri="{FF2B5EF4-FFF2-40B4-BE49-F238E27FC236}">
                      <a16:creationId xmlns:a16="http://schemas.microsoft.com/office/drawing/2014/main" id="{7A154C04-9192-4407-FC49-34D7B3DBE8DF}"/>
                    </a:ext>
                  </a:extLst>
                </p:cNvPr>
                <p:cNvGrpSpPr/>
                <p:nvPr/>
              </p:nvGrpSpPr>
              <p:grpSpPr>
                <a:xfrm>
                  <a:off x="6821586" y="2078634"/>
                  <a:ext cx="426871" cy="684240"/>
                  <a:chOff x="6821586" y="2078634"/>
                  <a:chExt cx="426871" cy="684240"/>
                </a:xfrm>
              </p:grpSpPr>
              <p:sp>
                <p:nvSpPr>
                  <p:cNvPr id="30" name="Google Shape;5597;p59">
                    <a:extLst>
                      <a:ext uri="{FF2B5EF4-FFF2-40B4-BE49-F238E27FC236}">
                        <a16:creationId xmlns:a16="http://schemas.microsoft.com/office/drawing/2014/main" id="{0ACAB84E-718F-A0F1-5596-CCE037938634}"/>
                      </a:ext>
                    </a:extLst>
                  </p:cNvPr>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98;p59">
                    <a:extLst>
                      <a:ext uri="{FF2B5EF4-FFF2-40B4-BE49-F238E27FC236}">
                        <a16:creationId xmlns:a16="http://schemas.microsoft.com/office/drawing/2014/main" id="{E4410067-918A-54BD-B389-5B36D9FB332E}"/>
                      </a:ext>
                    </a:extLst>
                  </p:cNvPr>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99;p59">
                    <a:extLst>
                      <a:ext uri="{FF2B5EF4-FFF2-40B4-BE49-F238E27FC236}">
                        <a16:creationId xmlns:a16="http://schemas.microsoft.com/office/drawing/2014/main" id="{9BA4E176-111D-5B06-2088-0A38C65A79B2}"/>
                      </a:ext>
                    </a:extLst>
                  </p:cNvPr>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00;p59">
                    <a:extLst>
                      <a:ext uri="{FF2B5EF4-FFF2-40B4-BE49-F238E27FC236}">
                        <a16:creationId xmlns:a16="http://schemas.microsoft.com/office/drawing/2014/main" id="{2A1CBF7C-FA8F-6940-4F46-74C1B93EA5BE}"/>
                      </a:ext>
                    </a:extLst>
                  </p:cNvPr>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01;p59">
                    <a:extLst>
                      <a:ext uri="{FF2B5EF4-FFF2-40B4-BE49-F238E27FC236}">
                        <a16:creationId xmlns:a16="http://schemas.microsoft.com/office/drawing/2014/main" id="{25B67782-7EC8-1791-A741-4DC1863C4EDF}"/>
                      </a:ext>
                    </a:extLst>
                  </p:cNvPr>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02;p59">
                    <a:extLst>
                      <a:ext uri="{FF2B5EF4-FFF2-40B4-BE49-F238E27FC236}">
                        <a16:creationId xmlns:a16="http://schemas.microsoft.com/office/drawing/2014/main" id="{B6FF1F93-C1D3-B212-A698-97B9ADEE0A22}"/>
                      </a:ext>
                    </a:extLst>
                  </p:cNvPr>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03;p59">
                    <a:extLst>
                      <a:ext uri="{FF2B5EF4-FFF2-40B4-BE49-F238E27FC236}">
                        <a16:creationId xmlns:a16="http://schemas.microsoft.com/office/drawing/2014/main" id="{61A5B582-B46A-102A-A7D2-BE24CF870449}"/>
                      </a:ext>
                    </a:extLst>
                  </p:cNvPr>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04;p59">
                    <a:extLst>
                      <a:ext uri="{FF2B5EF4-FFF2-40B4-BE49-F238E27FC236}">
                        <a16:creationId xmlns:a16="http://schemas.microsoft.com/office/drawing/2014/main" id="{D872962E-B909-9630-AACB-939FB4E1311C}"/>
                      </a:ext>
                    </a:extLst>
                  </p:cNvPr>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05;p59">
                    <a:extLst>
                      <a:ext uri="{FF2B5EF4-FFF2-40B4-BE49-F238E27FC236}">
                        <a16:creationId xmlns:a16="http://schemas.microsoft.com/office/drawing/2014/main" id="{38B3967A-18DB-5116-42E2-E5E42746C75E}"/>
                      </a:ext>
                    </a:extLst>
                  </p:cNvPr>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06;p59">
                    <a:extLst>
                      <a:ext uri="{FF2B5EF4-FFF2-40B4-BE49-F238E27FC236}">
                        <a16:creationId xmlns:a16="http://schemas.microsoft.com/office/drawing/2014/main" id="{430E0BF7-B9E5-30B4-6CEA-CB342081C235}"/>
                      </a:ext>
                    </a:extLst>
                  </p:cNvPr>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07;p59">
                    <a:extLst>
                      <a:ext uri="{FF2B5EF4-FFF2-40B4-BE49-F238E27FC236}">
                        <a16:creationId xmlns:a16="http://schemas.microsoft.com/office/drawing/2014/main" id="{7E7E88F5-52C2-CFA5-0C91-045F0AA44251}"/>
                      </a:ext>
                    </a:extLst>
                  </p:cNvPr>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08;p59">
                    <a:extLst>
                      <a:ext uri="{FF2B5EF4-FFF2-40B4-BE49-F238E27FC236}">
                        <a16:creationId xmlns:a16="http://schemas.microsoft.com/office/drawing/2014/main" id="{634F1B4C-A757-B8A3-EB2D-7A1957D68E3E}"/>
                      </a:ext>
                    </a:extLst>
                  </p:cNvPr>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09;p59">
                    <a:extLst>
                      <a:ext uri="{FF2B5EF4-FFF2-40B4-BE49-F238E27FC236}">
                        <a16:creationId xmlns:a16="http://schemas.microsoft.com/office/drawing/2014/main" id="{2346027A-07A4-4B4E-3638-E146AE678477}"/>
                      </a:ext>
                    </a:extLst>
                  </p:cNvPr>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10;p59">
                    <a:extLst>
                      <a:ext uri="{FF2B5EF4-FFF2-40B4-BE49-F238E27FC236}">
                        <a16:creationId xmlns:a16="http://schemas.microsoft.com/office/drawing/2014/main" id="{A2A42B87-C78A-6E54-2490-F4D79567EA41}"/>
                      </a:ext>
                    </a:extLst>
                  </p:cNvPr>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11;p59">
                    <a:extLst>
                      <a:ext uri="{FF2B5EF4-FFF2-40B4-BE49-F238E27FC236}">
                        <a16:creationId xmlns:a16="http://schemas.microsoft.com/office/drawing/2014/main" id="{7492654B-3BB5-4339-C3D8-0B31E25C4F4D}"/>
                      </a:ext>
                    </a:extLst>
                  </p:cNvPr>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12;p59">
                    <a:extLst>
                      <a:ext uri="{FF2B5EF4-FFF2-40B4-BE49-F238E27FC236}">
                        <a16:creationId xmlns:a16="http://schemas.microsoft.com/office/drawing/2014/main" id="{C9888E95-44D0-C8D2-E6C9-E80A5D41290A}"/>
                      </a:ext>
                    </a:extLst>
                  </p:cNvPr>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13;p59">
                    <a:extLst>
                      <a:ext uri="{FF2B5EF4-FFF2-40B4-BE49-F238E27FC236}">
                        <a16:creationId xmlns:a16="http://schemas.microsoft.com/office/drawing/2014/main" id="{557410DD-4CD5-E229-B5ED-BAF5C0FC6B2D}"/>
                      </a:ext>
                    </a:extLst>
                  </p:cNvPr>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614;p59">
                    <a:extLst>
                      <a:ext uri="{FF2B5EF4-FFF2-40B4-BE49-F238E27FC236}">
                        <a16:creationId xmlns:a16="http://schemas.microsoft.com/office/drawing/2014/main" id="{745024F6-0543-14CD-02C7-009FE1F772CE}"/>
                      </a:ext>
                    </a:extLst>
                  </p:cNvPr>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15;p59">
                    <a:extLst>
                      <a:ext uri="{FF2B5EF4-FFF2-40B4-BE49-F238E27FC236}">
                        <a16:creationId xmlns:a16="http://schemas.microsoft.com/office/drawing/2014/main" id="{61852595-2880-7B53-55EB-2ABC3501EB76}"/>
                      </a:ext>
                    </a:extLst>
                  </p:cNvPr>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5616;p59">
                  <a:extLst>
                    <a:ext uri="{FF2B5EF4-FFF2-40B4-BE49-F238E27FC236}">
                      <a16:creationId xmlns:a16="http://schemas.microsoft.com/office/drawing/2014/main" id="{76106517-5DA8-F199-9B9A-75348E5AB6BB}"/>
                    </a:ext>
                  </a:extLst>
                </p:cNvPr>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7;p59">
                  <a:extLst>
                    <a:ext uri="{FF2B5EF4-FFF2-40B4-BE49-F238E27FC236}">
                      <a16:creationId xmlns:a16="http://schemas.microsoft.com/office/drawing/2014/main" id="{E19FE0F8-AC94-03B2-3BB9-B754DCB4BBD6}"/>
                    </a:ext>
                  </a:extLst>
                </p:cNvPr>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8;p59">
                  <a:extLst>
                    <a:ext uri="{FF2B5EF4-FFF2-40B4-BE49-F238E27FC236}">
                      <a16:creationId xmlns:a16="http://schemas.microsoft.com/office/drawing/2014/main" id="{D2304FEF-5F47-CCB7-92C1-C39B6B38405C}"/>
                    </a:ext>
                  </a:extLst>
                </p:cNvPr>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9;p59">
                  <a:extLst>
                    <a:ext uri="{FF2B5EF4-FFF2-40B4-BE49-F238E27FC236}">
                      <a16:creationId xmlns:a16="http://schemas.microsoft.com/office/drawing/2014/main" id="{C94A9534-6E57-9321-EE00-BF51DF9E9BF4}"/>
                    </a:ext>
                  </a:extLst>
                </p:cNvPr>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20;p59">
                  <a:extLst>
                    <a:ext uri="{FF2B5EF4-FFF2-40B4-BE49-F238E27FC236}">
                      <a16:creationId xmlns:a16="http://schemas.microsoft.com/office/drawing/2014/main" id="{F6D27EA1-6769-F07E-C7FE-65D30B012A0D}"/>
                    </a:ext>
                  </a:extLst>
                </p:cNvPr>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21;p59">
                  <a:extLst>
                    <a:ext uri="{FF2B5EF4-FFF2-40B4-BE49-F238E27FC236}">
                      <a16:creationId xmlns:a16="http://schemas.microsoft.com/office/drawing/2014/main" id="{3DF48D42-2E03-7DA7-7B50-46129DC23A41}"/>
                    </a:ext>
                  </a:extLst>
                </p:cNvPr>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50" name="Google Shape;2311;p54">
            <a:extLst>
              <a:ext uri="{FF2B5EF4-FFF2-40B4-BE49-F238E27FC236}">
                <a16:creationId xmlns:a16="http://schemas.microsoft.com/office/drawing/2014/main" id="{9F8DE601-DE9B-A09C-0EA3-67857A8F2745}"/>
              </a:ext>
            </a:extLst>
          </p:cNvPr>
          <p:cNvPicPr preferRelativeResize="0"/>
          <p:nvPr/>
        </p:nvPicPr>
        <p:blipFill rotWithShape="1">
          <a:blip r:embed="rId2">
            <a:alphaModFix/>
          </a:blip>
          <a:srcRect t="9256" b="9256"/>
          <a:stretch/>
        </p:blipFill>
        <p:spPr>
          <a:xfrm>
            <a:off x="7771525" y="3717936"/>
            <a:ext cx="1372475" cy="1118390"/>
          </a:xfrm>
          <a:prstGeom prst="rect">
            <a:avLst/>
          </a:prstGeom>
          <a:noFill/>
          <a:ln>
            <a:noFill/>
          </a:ln>
        </p:spPr>
      </p:pic>
    </p:spTree>
    <p:extLst>
      <p:ext uri="{BB962C8B-B14F-4D97-AF65-F5344CB8AC3E}">
        <p14:creationId xmlns:p14="http://schemas.microsoft.com/office/powerpoint/2010/main" val="3371352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F31E1E-A4D1-AFBD-917C-EF2BEF796C55}"/>
              </a:ext>
            </a:extLst>
          </p:cNvPr>
          <p:cNvSpPr>
            <a:spLocks noGrp="1"/>
          </p:cNvSpPr>
          <p:nvPr>
            <p:ph type="title"/>
          </p:nvPr>
        </p:nvSpPr>
        <p:spPr>
          <a:xfrm>
            <a:off x="720000" y="82715"/>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Tháng</a:t>
            </a:r>
            <a:r>
              <a:rPr lang="en-US" sz="2400"/>
              <a:t> </a:t>
            </a:r>
            <a:r>
              <a:rPr lang="en-US" sz="2400" err="1"/>
              <a:t>và</a:t>
            </a:r>
            <a:r>
              <a:rPr lang="en-US" sz="2400"/>
              <a:t> </a:t>
            </a:r>
            <a:r>
              <a:rPr lang="en-US" sz="2400" err="1"/>
              <a:t>Năm</a:t>
            </a:r>
            <a:endParaRPr lang="en-US" sz="2400"/>
          </a:p>
        </p:txBody>
      </p:sp>
      <p:pic>
        <p:nvPicPr>
          <p:cNvPr id="10" name="Google Shape;2311;p54">
            <a:extLst>
              <a:ext uri="{FF2B5EF4-FFF2-40B4-BE49-F238E27FC236}">
                <a16:creationId xmlns:a16="http://schemas.microsoft.com/office/drawing/2014/main" id="{CF6F55BD-FE01-D55A-C2F0-EB84189F5F14}"/>
              </a:ext>
            </a:extLst>
          </p:cNvPr>
          <p:cNvPicPr preferRelativeResize="0"/>
          <p:nvPr/>
        </p:nvPicPr>
        <p:blipFill rotWithShape="1">
          <a:blip r:embed="rId2">
            <a:alphaModFix/>
          </a:blip>
          <a:srcRect t="9256" b="9256"/>
          <a:stretch/>
        </p:blipFill>
        <p:spPr>
          <a:xfrm>
            <a:off x="7869946" y="3747303"/>
            <a:ext cx="1372475" cy="1118390"/>
          </a:xfrm>
          <a:prstGeom prst="rect">
            <a:avLst/>
          </a:prstGeom>
          <a:noFill/>
          <a:ln>
            <a:noFill/>
          </a:ln>
        </p:spPr>
      </p:pic>
      <p:grpSp>
        <p:nvGrpSpPr>
          <p:cNvPr id="24" name="Google Shape;5832;p59">
            <a:extLst>
              <a:ext uri="{FF2B5EF4-FFF2-40B4-BE49-F238E27FC236}">
                <a16:creationId xmlns:a16="http://schemas.microsoft.com/office/drawing/2014/main" id="{0A88EB97-BE57-68B1-36AE-F970E929BA42}"/>
              </a:ext>
            </a:extLst>
          </p:cNvPr>
          <p:cNvGrpSpPr/>
          <p:nvPr/>
        </p:nvGrpSpPr>
        <p:grpSpPr>
          <a:xfrm>
            <a:off x="917295" y="82715"/>
            <a:ext cx="713523" cy="688025"/>
            <a:chOff x="1706078" y="2092648"/>
            <a:chExt cx="660913" cy="637296"/>
          </a:xfrm>
        </p:grpSpPr>
        <p:sp>
          <p:nvSpPr>
            <p:cNvPr id="25" name="Google Shape;5833;p59">
              <a:extLst>
                <a:ext uri="{FF2B5EF4-FFF2-40B4-BE49-F238E27FC236}">
                  <a16:creationId xmlns:a16="http://schemas.microsoft.com/office/drawing/2014/main" id="{1C2F2919-58F4-C9EB-57C9-36AC2CE5E9ED}"/>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834;p59">
              <a:extLst>
                <a:ext uri="{FF2B5EF4-FFF2-40B4-BE49-F238E27FC236}">
                  <a16:creationId xmlns:a16="http://schemas.microsoft.com/office/drawing/2014/main" id="{EA0CEB01-05DA-86D0-B78D-828905E42F24}"/>
                </a:ext>
              </a:extLst>
            </p:cNvPr>
            <p:cNvGrpSpPr/>
            <p:nvPr/>
          </p:nvGrpSpPr>
          <p:grpSpPr>
            <a:xfrm>
              <a:off x="1706078" y="2092648"/>
              <a:ext cx="660913" cy="575241"/>
              <a:chOff x="1706078" y="2092648"/>
              <a:chExt cx="660913" cy="575241"/>
            </a:xfrm>
          </p:grpSpPr>
          <p:sp>
            <p:nvSpPr>
              <p:cNvPr id="27" name="Google Shape;5835;p59">
                <a:extLst>
                  <a:ext uri="{FF2B5EF4-FFF2-40B4-BE49-F238E27FC236}">
                    <a16:creationId xmlns:a16="http://schemas.microsoft.com/office/drawing/2014/main" id="{8D55B476-8BA4-8C3B-6569-2AB81E393962}"/>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36;p59">
                <a:extLst>
                  <a:ext uri="{FF2B5EF4-FFF2-40B4-BE49-F238E27FC236}">
                    <a16:creationId xmlns:a16="http://schemas.microsoft.com/office/drawing/2014/main" id="{3873506D-E71A-03AD-DC5D-D7C06866BE46}"/>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37;p59">
                <a:extLst>
                  <a:ext uri="{FF2B5EF4-FFF2-40B4-BE49-F238E27FC236}">
                    <a16:creationId xmlns:a16="http://schemas.microsoft.com/office/drawing/2014/main" id="{0940C50B-1578-5C55-F7E6-E1D477E6BF80}"/>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aph showing the growth of sales&#10;&#10;Description automatically generated with medium confidence">
            <a:extLst>
              <a:ext uri="{FF2B5EF4-FFF2-40B4-BE49-F238E27FC236}">
                <a16:creationId xmlns:a16="http://schemas.microsoft.com/office/drawing/2014/main" id="{7381B3CD-CCE7-2071-35B9-1993AA7434CD}"/>
              </a:ext>
            </a:extLst>
          </p:cNvPr>
          <p:cNvPicPr>
            <a:picLocks noChangeAspect="1"/>
          </p:cNvPicPr>
          <p:nvPr/>
        </p:nvPicPr>
        <p:blipFill>
          <a:blip r:embed="rId3"/>
          <a:stretch>
            <a:fillRect/>
          </a:stretch>
        </p:blipFill>
        <p:spPr>
          <a:xfrm>
            <a:off x="1105626" y="841365"/>
            <a:ext cx="6932748" cy="3693409"/>
          </a:xfrm>
          <a:prstGeom prst="rect">
            <a:avLst/>
          </a:prstGeom>
        </p:spPr>
      </p:pic>
    </p:spTree>
    <p:extLst>
      <p:ext uri="{BB962C8B-B14F-4D97-AF65-F5344CB8AC3E}">
        <p14:creationId xmlns:p14="http://schemas.microsoft.com/office/powerpoint/2010/main" val="238073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871;p44">
            <a:extLst>
              <a:ext uri="{FF2B5EF4-FFF2-40B4-BE49-F238E27FC236}">
                <a16:creationId xmlns:a16="http://schemas.microsoft.com/office/drawing/2014/main" id="{6017D93C-36A9-7E93-A2EE-14076643F357}"/>
              </a:ext>
            </a:extLst>
          </p:cNvPr>
          <p:cNvSpPr txBox="1">
            <a:spLocks/>
          </p:cNvSpPr>
          <p:nvPr/>
        </p:nvSpPr>
        <p:spPr>
          <a:xfrm>
            <a:off x="1203254" y="1279300"/>
            <a:ext cx="6857012" cy="209362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Tổng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quan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doanh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từ</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2022 </a:t>
            </a:r>
            <a:r>
              <a:rPr lang="en-US" sz="1600" err="1">
                <a:latin typeface="Times New Roman" panose="02020603050405020304" pitchFamily="18" charset="0"/>
                <a:cs typeface="Times New Roman" panose="02020603050405020304" pitchFamily="18" charset="0"/>
              </a:rPr>
              <a:t>đến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2021 </a:t>
            </a:r>
            <a:r>
              <a:rPr lang="en-US" sz="1600" err="1">
                <a:latin typeface="Times New Roman" panose="02020603050405020304" pitchFamily="18" charset="0"/>
                <a:cs typeface="Times New Roman" panose="02020603050405020304" pitchFamily="18" charset="0"/>
              </a:rPr>
              <a:t>tăng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vọt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đáng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kể</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từ</a:t>
            </a:r>
            <a:r>
              <a:rPr lang="en-US" sz="1600">
                <a:latin typeface="Times New Roman" panose="02020603050405020304" pitchFamily="18" charset="0"/>
                <a:cs typeface="Times New Roman" panose="02020603050405020304" pitchFamily="18" charset="0"/>
              </a:rPr>
              <a:t> 16253746 USD </a:t>
            </a:r>
            <a:r>
              <a:rPr lang="en-US" sz="1600" err="1">
                <a:latin typeface="Times New Roman" panose="02020603050405020304" pitchFamily="18" charset="0"/>
                <a:cs typeface="Times New Roman" panose="02020603050405020304" pitchFamily="18" charset="0"/>
              </a:rPr>
              <a:t>đến</a:t>
            </a:r>
            <a:r>
              <a:rPr lang="en-US" sz="1600">
                <a:latin typeface="Times New Roman" panose="02020603050405020304" pitchFamily="18" charset="0"/>
                <a:cs typeface="Times New Roman" panose="02020603050405020304" pitchFamily="18" charset="0"/>
              </a:rPr>
              <a:t> 77815430 USD.</a:t>
            </a:r>
          </a:p>
          <a:p>
            <a:pPr marL="285750"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2022, </a:t>
            </a:r>
            <a:r>
              <a:rPr lang="en-US" sz="1600" err="1">
                <a:latin typeface="Times New Roman" panose="02020603050405020304" pitchFamily="18" charset="0"/>
                <a:cs typeface="Times New Roman" panose="02020603050405020304" pitchFamily="18" charset="0"/>
              </a:rPr>
              <a:t>doanh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có</a:t>
            </a:r>
            <a:r>
              <a:rPr lang="en-US" sz="1600">
                <a:latin typeface="Times New Roman" panose="02020603050405020304" pitchFamily="18" charset="0"/>
                <a:cs typeface="Times New Roman" panose="02020603050405020304" pitchFamily="18" charset="0"/>
              </a:rPr>
              <a:t> xu </a:t>
            </a:r>
            <a:r>
              <a:rPr lang="en-US" sz="1600" err="1">
                <a:latin typeface="Times New Roman" panose="02020603050405020304" pitchFamily="18" charset="0"/>
                <a:cs typeface="Times New Roman" panose="02020603050405020304" pitchFamily="18" charset="0"/>
              </a:rPr>
              <a:t>hướng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biến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động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khi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liên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tục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tăng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lên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và</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giảm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giữa</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các</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quý</a:t>
            </a: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2021, </a:t>
            </a:r>
            <a:r>
              <a:rPr lang="en-US" sz="1600" err="1">
                <a:latin typeface="Times New Roman" panose="02020603050405020304" pitchFamily="18" charset="0"/>
                <a:cs typeface="Times New Roman" panose="02020603050405020304" pitchFamily="18" charset="0"/>
              </a:rPr>
              <a:t>doanh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tăng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vọt</a:t>
            </a:r>
            <a:r>
              <a:rPr lang="en-US" sz="1600">
                <a:latin typeface="Times New Roman" panose="02020603050405020304" pitchFamily="18" charset="0"/>
                <a:cs typeface="Times New Roman" panose="02020603050405020304" pitchFamily="18" charset="0"/>
              </a:rPr>
              <a:t> ở </a:t>
            </a:r>
            <a:r>
              <a:rPr lang="en-US" sz="1600" err="1">
                <a:latin typeface="Times New Roman" panose="02020603050405020304" pitchFamily="18" charset="0"/>
                <a:cs typeface="Times New Roman" panose="02020603050405020304" pitchFamily="18" charset="0"/>
              </a:rPr>
              <a:t>đầu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tháng</a:t>
            </a:r>
            <a:r>
              <a:rPr lang="en-US" sz="1600">
                <a:latin typeface="Times New Roman" panose="02020603050405020304" pitchFamily="18" charset="0"/>
                <a:cs typeface="Times New Roman" panose="02020603050405020304" pitchFamily="18" charset="0"/>
              </a:rPr>
              <a:t> 1 </a:t>
            </a:r>
            <a:r>
              <a:rPr lang="en-US" sz="1600" err="1">
                <a:latin typeface="Times New Roman" panose="02020603050405020304" pitchFamily="18" charset="0"/>
                <a:cs typeface="Times New Roman" panose="02020603050405020304" pitchFamily="18" charset="0"/>
              </a:rPr>
              <a:t>đạt</a:t>
            </a:r>
            <a:r>
              <a:rPr lang="en-US" sz="1600">
                <a:latin typeface="Times New Roman" panose="02020603050405020304" pitchFamily="18" charset="0"/>
                <a:cs typeface="Times New Roman" panose="02020603050405020304" pitchFamily="18" charset="0"/>
              </a:rPr>
              <a:t> con </a:t>
            </a:r>
            <a:r>
              <a:rPr lang="en-US" sz="1600" err="1">
                <a:latin typeface="Times New Roman" panose="02020603050405020304" pitchFamily="18" charset="0"/>
                <a:cs typeface="Times New Roman" panose="02020603050405020304" pitchFamily="18" charset="0"/>
              </a:rPr>
              <a:t>số</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ấn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tượng</a:t>
            </a:r>
            <a:r>
              <a:rPr lang="en-US" sz="1600">
                <a:latin typeface="Times New Roman" panose="02020603050405020304" pitchFamily="18" charset="0"/>
                <a:cs typeface="Times New Roman" panose="02020603050405020304" pitchFamily="18" charset="0"/>
              </a:rPr>
              <a:t> so </a:t>
            </a:r>
            <a:r>
              <a:rPr lang="en-US" sz="1600" err="1">
                <a:latin typeface="Times New Roman" panose="02020603050405020304" pitchFamily="18" charset="0"/>
                <a:cs typeface="Times New Roman" panose="02020603050405020304" pitchFamily="18" charset="0"/>
              </a:rPr>
              <a:t>với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những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doanh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thu</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ảm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đạm</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năm</a:t>
            </a:r>
            <a:r>
              <a:rPr lang="en-US" sz="1600">
                <a:latin typeface="Times New Roman" panose="02020603050405020304" pitchFamily="18" charset="0"/>
                <a:cs typeface="Times New Roman" panose="02020603050405020304" pitchFamily="18" charset="0"/>
              </a:rPr>
              <a:t> 2020 </a:t>
            </a:r>
            <a:r>
              <a:rPr lang="en-US" sz="1600" err="1">
                <a:latin typeface="Times New Roman" panose="02020603050405020304" pitchFamily="18" charset="0"/>
                <a:cs typeface="Times New Roman" panose="02020603050405020304" pitchFamily="18" charset="0"/>
              </a:rPr>
              <a:t>là</a:t>
            </a:r>
            <a:r>
              <a:rPr lang="en-US" sz="1600">
                <a:latin typeface="Times New Roman" panose="02020603050405020304" pitchFamily="18" charset="0"/>
                <a:cs typeface="Times New Roman" panose="02020603050405020304" pitchFamily="18" charset="0"/>
              </a:rPr>
              <a:t> 55225396 USD. Sau đó tăng lên đỉnh mới là 78334681 USD và biến động nhẹ ở quý 3, quý 4 nhưng chưa có dấu hiệu suy giảm</a:t>
            </a:r>
          </a:p>
        </p:txBody>
      </p:sp>
      <p:sp>
        <p:nvSpPr>
          <p:cNvPr id="15" name="Title 5">
            <a:extLst>
              <a:ext uri="{FF2B5EF4-FFF2-40B4-BE49-F238E27FC236}">
                <a16:creationId xmlns:a16="http://schemas.microsoft.com/office/drawing/2014/main" id="{81B1BE35-5B8B-85C7-0D1F-99279BF0F9D1}"/>
              </a:ext>
            </a:extLst>
          </p:cNvPr>
          <p:cNvSpPr txBox="1">
            <a:spLocks/>
          </p:cNvSpPr>
          <p:nvPr/>
        </p:nvSpPr>
        <p:spPr>
          <a:xfrm>
            <a:off x="720000" y="118532"/>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Tháng</a:t>
            </a:r>
            <a:r>
              <a:rPr lang="en-US" sz="2400"/>
              <a:t> </a:t>
            </a:r>
            <a:r>
              <a:rPr lang="en-US" sz="2400" err="1"/>
              <a:t>và</a:t>
            </a:r>
            <a:r>
              <a:rPr lang="en-US" sz="2400"/>
              <a:t> </a:t>
            </a:r>
            <a:r>
              <a:rPr lang="en-US" sz="2400" err="1"/>
              <a:t>Năm</a:t>
            </a:r>
            <a:endParaRPr lang="en-US" sz="2400"/>
          </a:p>
        </p:txBody>
      </p:sp>
      <p:pic>
        <p:nvPicPr>
          <p:cNvPr id="16" name="Google Shape;2311;p54">
            <a:extLst>
              <a:ext uri="{FF2B5EF4-FFF2-40B4-BE49-F238E27FC236}">
                <a16:creationId xmlns:a16="http://schemas.microsoft.com/office/drawing/2014/main" id="{D971DFF6-C02E-DC73-ABA7-F7C8B78C71C2}"/>
              </a:ext>
            </a:extLst>
          </p:cNvPr>
          <p:cNvPicPr preferRelativeResize="0"/>
          <p:nvPr/>
        </p:nvPicPr>
        <p:blipFill rotWithShape="1">
          <a:blip r:embed="rId2">
            <a:alphaModFix/>
          </a:blip>
          <a:srcRect t="9256" b="9256"/>
          <a:stretch/>
        </p:blipFill>
        <p:spPr>
          <a:xfrm>
            <a:off x="7912164" y="3783036"/>
            <a:ext cx="1372475" cy="1118390"/>
          </a:xfrm>
          <a:prstGeom prst="rect">
            <a:avLst/>
          </a:prstGeom>
          <a:noFill/>
          <a:ln>
            <a:noFill/>
          </a:ln>
        </p:spPr>
      </p:pic>
    </p:spTree>
    <p:extLst>
      <p:ext uri="{BB962C8B-B14F-4D97-AF65-F5344CB8AC3E}">
        <p14:creationId xmlns:p14="http://schemas.microsoft.com/office/powerpoint/2010/main" val="461062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CC40B7-32D3-3D3D-1A95-A4189BD42698}"/>
              </a:ext>
            </a:extLst>
          </p:cNvPr>
          <p:cNvSpPr>
            <a:spLocks noGrp="1"/>
          </p:cNvSpPr>
          <p:nvPr>
            <p:ph type="title"/>
          </p:nvPr>
        </p:nvSpPr>
        <p:spPr>
          <a:xfrm>
            <a:off x="720000" y="237991"/>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Mùa</a:t>
            </a:r>
            <a:r>
              <a:rPr lang="en-US" sz="2400"/>
              <a:t> </a:t>
            </a:r>
            <a:r>
              <a:rPr lang="en-US" sz="2400" err="1"/>
              <a:t>và</a:t>
            </a:r>
            <a:r>
              <a:rPr lang="en-US" sz="2400"/>
              <a:t> </a:t>
            </a:r>
            <a:r>
              <a:rPr lang="en-US" sz="2400" err="1"/>
              <a:t>Năm</a:t>
            </a:r>
            <a:endParaRPr lang="en-US" sz="2400"/>
          </a:p>
        </p:txBody>
      </p:sp>
      <p:pic>
        <p:nvPicPr>
          <p:cNvPr id="5" name="Google Shape;2311;p54">
            <a:extLst>
              <a:ext uri="{FF2B5EF4-FFF2-40B4-BE49-F238E27FC236}">
                <a16:creationId xmlns:a16="http://schemas.microsoft.com/office/drawing/2014/main" id="{58A9F73C-EFE0-D324-2380-22E32FE6EEAF}"/>
              </a:ext>
            </a:extLst>
          </p:cNvPr>
          <p:cNvPicPr preferRelativeResize="0"/>
          <p:nvPr/>
        </p:nvPicPr>
        <p:blipFill rotWithShape="1">
          <a:blip r:embed="rId2">
            <a:alphaModFix/>
          </a:blip>
          <a:srcRect t="9256" b="9256"/>
          <a:stretch/>
        </p:blipFill>
        <p:spPr>
          <a:xfrm>
            <a:off x="7853673" y="3662555"/>
            <a:ext cx="1372475" cy="1118390"/>
          </a:xfrm>
          <a:prstGeom prst="rect">
            <a:avLst/>
          </a:prstGeom>
          <a:noFill/>
          <a:ln>
            <a:noFill/>
          </a:ln>
        </p:spPr>
      </p:pic>
      <p:grpSp>
        <p:nvGrpSpPr>
          <p:cNvPr id="7" name="Google Shape;2357;p55">
            <a:extLst>
              <a:ext uri="{FF2B5EF4-FFF2-40B4-BE49-F238E27FC236}">
                <a16:creationId xmlns:a16="http://schemas.microsoft.com/office/drawing/2014/main" id="{AD5372A2-7550-B28E-3A6D-60F01C07C947}"/>
              </a:ext>
            </a:extLst>
          </p:cNvPr>
          <p:cNvGrpSpPr/>
          <p:nvPr/>
        </p:nvGrpSpPr>
        <p:grpSpPr>
          <a:xfrm>
            <a:off x="1195989" y="302787"/>
            <a:ext cx="575790" cy="507904"/>
            <a:chOff x="3161917" y="2170682"/>
            <a:chExt cx="458870" cy="404737"/>
          </a:xfrm>
        </p:grpSpPr>
        <p:sp>
          <p:nvSpPr>
            <p:cNvPr id="8" name="Google Shape;2358;p55">
              <a:extLst>
                <a:ext uri="{FF2B5EF4-FFF2-40B4-BE49-F238E27FC236}">
                  <a16:creationId xmlns:a16="http://schemas.microsoft.com/office/drawing/2014/main" id="{9457F299-FF56-19C9-4915-EBC4C0753C1D}"/>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 name="Google Shape;2359;p55">
              <a:extLst>
                <a:ext uri="{FF2B5EF4-FFF2-40B4-BE49-F238E27FC236}">
                  <a16:creationId xmlns:a16="http://schemas.microsoft.com/office/drawing/2014/main" id="{0847B672-D7E8-B2E0-D123-5223494D7C9A}"/>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60;p55">
              <a:extLst>
                <a:ext uri="{FF2B5EF4-FFF2-40B4-BE49-F238E27FC236}">
                  <a16:creationId xmlns:a16="http://schemas.microsoft.com/office/drawing/2014/main" id="{9A64576F-AC17-8396-91AE-ABBCDB328BB7}"/>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aph of sales by seasons and year&#10;&#10;Description automatically generated">
            <a:extLst>
              <a:ext uri="{FF2B5EF4-FFF2-40B4-BE49-F238E27FC236}">
                <a16:creationId xmlns:a16="http://schemas.microsoft.com/office/drawing/2014/main" id="{A68004D5-FA7F-E928-90E9-23E99CAFA92D}"/>
              </a:ext>
            </a:extLst>
          </p:cNvPr>
          <p:cNvPicPr>
            <a:picLocks noChangeAspect="1"/>
          </p:cNvPicPr>
          <p:nvPr/>
        </p:nvPicPr>
        <p:blipFill>
          <a:blip r:embed="rId3"/>
          <a:stretch>
            <a:fillRect/>
          </a:stretch>
        </p:blipFill>
        <p:spPr>
          <a:xfrm>
            <a:off x="1288159" y="875487"/>
            <a:ext cx="6567681" cy="3850891"/>
          </a:xfrm>
          <a:prstGeom prst="rect">
            <a:avLst/>
          </a:prstGeom>
        </p:spPr>
      </p:pic>
    </p:spTree>
    <p:extLst>
      <p:ext uri="{BB962C8B-B14F-4D97-AF65-F5344CB8AC3E}">
        <p14:creationId xmlns:p14="http://schemas.microsoft.com/office/powerpoint/2010/main" val="345851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D58A4854-2BDB-9B81-EB46-CB73E771D58B}"/>
              </a:ext>
            </a:extLst>
          </p:cNvPr>
          <p:cNvSpPr txBox="1">
            <a:spLocks/>
          </p:cNvSpPr>
          <p:nvPr/>
        </p:nvSpPr>
        <p:spPr>
          <a:xfrm>
            <a:off x="830066" y="254924"/>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Mùa</a:t>
            </a:r>
            <a:r>
              <a:rPr lang="en-US" sz="2400"/>
              <a:t> </a:t>
            </a:r>
            <a:r>
              <a:rPr lang="en-US" sz="2400" err="1"/>
              <a:t>và</a:t>
            </a:r>
            <a:r>
              <a:rPr lang="en-US" sz="2400"/>
              <a:t> </a:t>
            </a:r>
            <a:r>
              <a:rPr lang="en-US" sz="2400" err="1"/>
              <a:t>Năm</a:t>
            </a:r>
            <a:endParaRPr lang="en-US" sz="2400"/>
          </a:p>
        </p:txBody>
      </p:sp>
      <p:sp>
        <p:nvSpPr>
          <p:cNvPr id="17" name="TextBox 16">
            <a:extLst>
              <a:ext uri="{FF2B5EF4-FFF2-40B4-BE49-F238E27FC236}">
                <a16:creationId xmlns:a16="http://schemas.microsoft.com/office/drawing/2014/main" id="{BFBE429C-7D2A-6C44-C089-C7F364FD893A}"/>
              </a:ext>
            </a:extLst>
          </p:cNvPr>
          <p:cNvSpPr txBox="1"/>
          <p:nvPr/>
        </p:nvSpPr>
        <p:spPr>
          <a:xfrm>
            <a:off x="1357914" y="1287771"/>
            <a:ext cx="6801633" cy="1648400"/>
          </a:xfrm>
          <a:prstGeom prst="rect">
            <a:avLst/>
          </a:prstGeom>
          <a:noFill/>
        </p:spPr>
        <p:txBody>
          <a:bodyPr wrap="square">
            <a:spAutoFit/>
          </a:bodyPr>
          <a:lstStyle/>
          <a:p>
            <a:pPr>
              <a:lnSpc>
                <a:spcPct val="107000"/>
              </a:lnSpc>
              <a:spcBef>
                <a:spcPts val="500"/>
              </a:spcBef>
              <a:spcAft>
                <a:spcPts val="500"/>
              </a:spcAft>
            </a:pPr>
            <a:r>
              <a:rPr lang="en-US" sz="1600" kern="100" err="1">
                <a:effectLst/>
                <a:latin typeface="Times New Roman" panose="02020603050405020304" pitchFamily="18" charset="0"/>
                <a:cs typeface="Times New Roman" panose="02020603050405020304" pitchFamily="18" charset="0"/>
              </a:rPr>
              <a:t>Nhận</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xét</a:t>
            </a:r>
            <a:r>
              <a:rPr lang="en-US" sz="1600" kern="100">
                <a:effectLst/>
                <a:latin typeface="Times New Roman" panose="02020603050405020304" pitchFamily="18" charset="0"/>
                <a:cs typeface="Times New Roman" panose="02020603050405020304" pitchFamily="18" charset="0"/>
              </a:rPr>
              <a:t>:</a:t>
            </a:r>
          </a:p>
          <a:p>
            <a:pPr marL="285750" indent="-285750">
              <a:lnSpc>
                <a:spcPct val="107000"/>
              </a:lnSpc>
              <a:spcBef>
                <a:spcPts val="500"/>
              </a:spcBef>
              <a:spcAft>
                <a:spcPts val="500"/>
              </a:spcAft>
              <a:buFont typeface="Arial" panose="020B0604020202020204" pitchFamily="34" charset="0"/>
              <a:buChar char="•"/>
            </a:pPr>
            <a:r>
              <a:rPr lang="en-US" sz="1600" kern="100" err="1">
                <a:effectLst/>
                <a:latin typeface="Times New Roman" panose="02020603050405020304" pitchFamily="18" charset="0"/>
                <a:cs typeface="Times New Roman" panose="02020603050405020304" pitchFamily="18" charset="0"/>
              </a:rPr>
              <a:t>Doanh</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thu</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theo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mùa</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năm</a:t>
            </a:r>
            <a:r>
              <a:rPr lang="en-US" sz="1600" kern="100">
                <a:effectLst/>
                <a:latin typeface="Times New Roman" panose="02020603050405020304" pitchFamily="18" charset="0"/>
                <a:cs typeface="Times New Roman" panose="02020603050405020304" pitchFamily="18" charset="0"/>
              </a:rPr>
              <a:t> 2020 </a:t>
            </a:r>
            <a:r>
              <a:rPr lang="en-US" sz="1600" kern="100" err="1">
                <a:effectLst/>
                <a:latin typeface="Times New Roman" panose="02020603050405020304" pitchFamily="18" charset="0"/>
                <a:cs typeface="Times New Roman" panose="02020603050405020304" pitchFamily="18" charset="0"/>
              </a:rPr>
              <a:t>tương</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đối</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giữ</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ổn</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định</a:t>
            </a:r>
            <a:r>
              <a:rPr lang="en-US" sz="1600" kern="100">
                <a:effectLst/>
                <a:latin typeface="Times New Roman" panose="02020603050405020304" pitchFamily="18" charset="0"/>
                <a:cs typeface="Times New Roman" panose="02020603050405020304" pitchFamily="18" charset="0"/>
              </a:rPr>
              <a:t> ở </a:t>
            </a:r>
            <a:r>
              <a:rPr lang="en-US" sz="1600" kern="100" err="1">
                <a:effectLst/>
                <a:latin typeface="Times New Roman" panose="02020603050405020304" pitchFamily="18" charset="0"/>
                <a:cs typeface="Times New Roman" panose="02020603050405020304" pitchFamily="18" charset="0"/>
              </a:rPr>
              <a:t>mức</a:t>
            </a:r>
            <a:r>
              <a:rPr lang="en-US" sz="1600" kern="100">
                <a:effectLst/>
                <a:latin typeface="Times New Roman" panose="02020603050405020304" pitchFamily="18" charset="0"/>
                <a:cs typeface="Times New Roman" panose="02020603050405020304" pitchFamily="18" charset="0"/>
              </a:rPr>
              <a:t> 48M USD </a:t>
            </a:r>
            <a:r>
              <a:rPr lang="en-US" sz="1600" kern="100" err="1">
                <a:effectLst/>
                <a:latin typeface="Times New Roman" panose="02020603050405020304" pitchFamily="18" charset="0"/>
                <a:cs typeface="Times New Roman" panose="02020603050405020304" pitchFamily="18" charset="0"/>
              </a:rPr>
              <a:t>đến</a:t>
            </a:r>
            <a:r>
              <a:rPr lang="en-US" sz="1600" kern="100">
                <a:effectLst/>
                <a:latin typeface="Times New Roman" panose="02020603050405020304" pitchFamily="18" charset="0"/>
                <a:cs typeface="Times New Roman" panose="02020603050405020304" pitchFamily="18" charset="0"/>
              </a:rPr>
              <a:t> 55M USD. </a:t>
            </a:r>
            <a:r>
              <a:rPr lang="en-US" sz="1600" kern="100" err="1">
                <a:effectLst/>
                <a:latin typeface="Times New Roman" panose="02020603050405020304" pitchFamily="18" charset="0"/>
                <a:cs typeface="Times New Roman" panose="02020603050405020304" pitchFamily="18" charset="0"/>
              </a:rPr>
              <a:t>Tuy</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nhiên</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có</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sự</a:t>
            </a:r>
            <a:r>
              <a:rPr lang="en-US" sz="1600" kern="100">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giảm</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nhẹ</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xuống</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khoảng</a:t>
            </a:r>
            <a:r>
              <a:rPr lang="en-US" sz="1600" kern="100">
                <a:effectLst/>
                <a:latin typeface="Times New Roman" panose="02020603050405020304" pitchFamily="18" charset="0"/>
                <a:cs typeface="Times New Roman" panose="02020603050405020304" pitchFamily="18" charset="0"/>
              </a:rPr>
              <a:t> 27M USD ở </a:t>
            </a:r>
            <a:r>
              <a:rPr lang="en-US" sz="1600" kern="100" err="1">
                <a:effectLst/>
                <a:latin typeface="Times New Roman" panose="02020603050405020304" pitchFamily="18" charset="0"/>
                <a:cs typeface="Times New Roman" panose="02020603050405020304" pitchFamily="18" charset="0"/>
              </a:rPr>
              <a:t>mùa</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đông</a:t>
            </a:r>
            <a:r>
              <a:rPr lang="en-US" sz="1600" kern="100">
                <a:effectLst/>
                <a:latin typeface="Times New Roman" panose="02020603050405020304" pitchFamily="18" charset="0"/>
                <a:cs typeface="Times New Roman" panose="02020603050405020304" pitchFamily="18" charset="0"/>
              </a:rPr>
              <a:t>.</a:t>
            </a:r>
          </a:p>
          <a:p>
            <a:pPr marL="285750" indent="-285750">
              <a:lnSpc>
                <a:spcPct val="107000"/>
              </a:lnSpc>
              <a:spcBef>
                <a:spcPts val="500"/>
              </a:spcBef>
              <a:spcAft>
                <a:spcPts val="500"/>
              </a:spcAft>
              <a:buFont typeface="Arial" panose="020B0604020202020204" pitchFamily="34" charset="0"/>
              <a:buChar char="•"/>
            </a:pPr>
            <a:r>
              <a:rPr lang="en-US" sz="1600" kern="100" err="1">
                <a:effectLst/>
                <a:latin typeface="Times New Roman" panose="02020603050405020304" pitchFamily="18" charset="0"/>
                <a:cs typeface="Times New Roman" panose="02020603050405020304" pitchFamily="18" charset="0"/>
              </a:rPr>
              <a:t>Doanh</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thu</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theo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mùa</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năm</a:t>
            </a:r>
            <a:r>
              <a:rPr lang="en-US" sz="1600" kern="100">
                <a:effectLst/>
                <a:latin typeface="Times New Roman" panose="02020603050405020304" pitchFamily="18" charset="0"/>
                <a:cs typeface="Times New Roman" panose="02020603050405020304" pitchFamily="18" charset="0"/>
              </a:rPr>
              <a:t> 2021 ở </a:t>
            </a:r>
            <a:r>
              <a:rPr lang="en-US" sz="1600" kern="100" err="1">
                <a:effectLst/>
                <a:latin typeface="Times New Roman" panose="02020603050405020304" pitchFamily="18" charset="0"/>
                <a:cs typeface="Times New Roman" panose="02020603050405020304" pitchFamily="18" charset="0"/>
              </a:rPr>
              <a:t>mức</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cao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hơn</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năm</a:t>
            </a:r>
            <a:r>
              <a:rPr lang="en-US" sz="1600" kern="100">
                <a:effectLst/>
                <a:latin typeface="Times New Roman" panose="02020603050405020304" pitchFamily="18" charset="0"/>
                <a:cs typeface="Times New Roman" panose="02020603050405020304" pitchFamily="18" charset="0"/>
              </a:rPr>
              <a:t> 2020 </a:t>
            </a:r>
            <a:r>
              <a:rPr lang="en-US" sz="1600" kern="100" err="1">
                <a:effectLst/>
                <a:latin typeface="Times New Roman" panose="02020603050405020304" pitchFamily="18" charset="0"/>
                <a:cs typeface="Times New Roman" panose="02020603050405020304" pitchFamily="18" charset="0"/>
              </a:rPr>
              <a:t>và</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cao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nhất</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là</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vào</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mùa</a:t>
            </a:r>
            <a:r>
              <a:rPr lang="en-US" sz="1600" kern="100">
                <a:effectLst/>
                <a:latin typeface="Times New Roman" panose="02020603050405020304" pitchFamily="18" charset="0"/>
                <a:cs typeface="Times New Roman" panose="02020603050405020304" pitchFamily="18" charset="0"/>
              </a:rPr>
              <a:t> thu </a:t>
            </a:r>
            <a:r>
              <a:rPr lang="en-US" sz="1600" kern="100" err="1">
                <a:effectLst/>
                <a:latin typeface="Times New Roman" panose="02020603050405020304" pitchFamily="18" charset="0"/>
                <a:cs typeface="Times New Roman" panose="02020603050405020304" pitchFamily="18" charset="0"/>
              </a:rPr>
              <a:t>với</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doanh</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số</a:t>
            </a:r>
            <a:r>
              <a:rPr lang="en-US" sz="1600" kern="100">
                <a:effectLst/>
                <a:latin typeface="Times New Roman" panose="02020603050405020304" pitchFamily="18" charset="0"/>
                <a:cs typeface="Times New Roman" panose="02020603050405020304" pitchFamily="18" charset="0"/>
              </a:rPr>
              <a:t> </a:t>
            </a:r>
            <a:r>
              <a:rPr lang="en-US" sz="1600" kern="100" err="1">
                <a:effectLst/>
                <a:latin typeface="Times New Roman" panose="02020603050405020304" pitchFamily="18" charset="0"/>
                <a:cs typeface="Times New Roman" panose="02020603050405020304" pitchFamily="18" charset="0"/>
              </a:rPr>
              <a:t>là</a:t>
            </a:r>
            <a:r>
              <a:rPr lang="en-US" sz="1600" kern="100">
                <a:effectLst/>
                <a:latin typeface="Times New Roman" panose="02020603050405020304" pitchFamily="18" charset="0"/>
                <a:cs typeface="Times New Roman" panose="02020603050405020304" pitchFamily="18" charset="0"/>
              </a:rPr>
              <a:t> 209979925 USD</a:t>
            </a:r>
            <a:endParaRPr lang="vi-VN" sz="1600" kern="100">
              <a:effectLst/>
              <a:latin typeface="Times New Roman" panose="02020603050405020304" pitchFamily="18" charset="0"/>
              <a:cs typeface="Times New Roman" panose="02020603050405020304" pitchFamily="18" charset="0"/>
            </a:endParaRPr>
          </a:p>
        </p:txBody>
      </p:sp>
      <p:pic>
        <p:nvPicPr>
          <p:cNvPr id="14" name="Google Shape;2311;p54">
            <a:extLst>
              <a:ext uri="{FF2B5EF4-FFF2-40B4-BE49-F238E27FC236}">
                <a16:creationId xmlns:a16="http://schemas.microsoft.com/office/drawing/2014/main" id="{28536CDC-D802-A316-7482-8E0CE5B91136}"/>
              </a:ext>
            </a:extLst>
          </p:cNvPr>
          <p:cNvPicPr preferRelativeResize="0"/>
          <p:nvPr/>
        </p:nvPicPr>
        <p:blipFill rotWithShape="1">
          <a:blip r:embed="rId3">
            <a:alphaModFix/>
          </a:blip>
          <a:srcRect t="9256" b="9256"/>
          <a:stretch/>
        </p:blipFill>
        <p:spPr>
          <a:xfrm>
            <a:off x="7771525" y="3672147"/>
            <a:ext cx="1372475" cy="1118390"/>
          </a:xfrm>
          <a:prstGeom prst="rect">
            <a:avLst/>
          </a:prstGeom>
          <a:noFill/>
          <a:ln>
            <a:noFill/>
          </a:ln>
        </p:spPr>
      </p:pic>
    </p:spTree>
    <p:extLst>
      <p:ext uri="{BB962C8B-B14F-4D97-AF65-F5344CB8AC3E}">
        <p14:creationId xmlns:p14="http://schemas.microsoft.com/office/powerpoint/2010/main" val="3377567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B9F396-E440-0A04-1925-D82329B1D377}"/>
              </a:ext>
            </a:extLst>
          </p:cNvPr>
          <p:cNvSpPr>
            <a:spLocks noGrp="1"/>
          </p:cNvSpPr>
          <p:nvPr>
            <p:ph type="title"/>
          </p:nvPr>
        </p:nvSpPr>
        <p:spPr>
          <a:xfrm>
            <a:off x="1231972" y="181334"/>
            <a:ext cx="7421918" cy="572700"/>
          </a:xfrm>
        </p:spPr>
        <p:txBody>
          <a:bodyPr/>
          <a:lstStyle/>
          <a:p>
            <a:r>
              <a:rPr lang="en-US" sz="2400"/>
              <a:t>Lợi nhuận hoạt động theo nhà bán lẻ</a:t>
            </a:r>
          </a:p>
        </p:txBody>
      </p:sp>
      <p:pic>
        <p:nvPicPr>
          <p:cNvPr id="2" name="Google Shape;2311;p54">
            <a:extLst>
              <a:ext uri="{FF2B5EF4-FFF2-40B4-BE49-F238E27FC236}">
                <a16:creationId xmlns:a16="http://schemas.microsoft.com/office/drawing/2014/main" id="{4EAC626A-4064-31C9-BF49-7DDD89299368}"/>
              </a:ext>
            </a:extLst>
          </p:cNvPr>
          <p:cNvPicPr preferRelativeResize="0"/>
          <p:nvPr/>
        </p:nvPicPr>
        <p:blipFill rotWithShape="1">
          <a:blip r:embed="rId2">
            <a:alphaModFix/>
          </a:blip>
          <a:srcRect t="9256" b="9256"/>
          <a:stretch/>
        </p:blipFill>
        <p:spPr>
          <a:xfrm>
            <a:off x="7841337" y="3683218"/>
            <a:ext cx="1372475" cy="1118390"/>
          </a:xfrm>
          <a:prstGeom prst="rect">
            <a:avLst/>
          </a:prstGeom>
          <a:noFill/>
          <a:ln>
            <a:noFill/>
          </a:ln>
        </p:spPr>
      </p:pic>
      <p:grpSp>
        <p:nvGrpSpPr>
          <p:cNvPr id="3" name="Google Shape;5832;p59">
            <a:extLst>
              <a:ext uri="{FF2B5EF4-FFF2-40B4-BE49-F238E27FC236}">
                <a16:creationId xmlns:a16="http://schemas.microsoft.com/office/drawing/2014/main" id="{6646A710-91F3-2137-E2D6-213BD62AB5EC}"/>
              </a:ext>
            </a:extLst>
          </p:cNvPr>
          <p:cNvGrpSpPr/>
          <p:nvPr/>
        </p:nvGrpSpPr>
        <p:grpSpPr>
          <a:xfrm>
            <a:off x="1127761" y="181334"/>
            <a:ext cx="713523" cy="688025"/>
            <a:chOff x="1706078" y="2092648"/>
            <a:chExt cx="660913" cy="637296"/>
          </a:xfrm>
        </p:grpSpPr>
        <p:sp>
          <p:nvSpPr>
            <p:cNvPr id="4" name="Google Shape;5833;p59">
              <a:extLst>
                <a:ext uri="{FF2B5EF4-FFF2-40B4-BE49-F238E27FC236}">
                  <a16:creationId xmlns:a16="http://schemas.microsoft.com/office/drawing/2014/main" id="{E6269BA8-71F8-B569-17C9-991F7F38828C}"/>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834;p59">
              <a:extLst>
                <a:ext uri="{FF2B5EF4-FFF2-40B4-BE49-F238E27FC236}">
                  <a16:creationId xmlns:a16="http://schemas.microsoft.com/office/drawing/2014/main" id="{72996A3D-08E3-724E-0808-2FD2028B985C}"/>
                </a:ext>
              </a:extLst>
            </p:cNvPr>
            <p:cNvGrpSpPr/>
            <p:nvPr/>
          </p:nvGrpSpPr>
          <p:grpSpPr>
            <a:xfrm>
              <a:off x="1706078" y="2092648"/>
              <a:ext cx="660913" cy="575241"/>
              <a:chOff x="1706078" y="2092648"/>
              <a:chExt cx="660913" cy="575241"/>
            </a:xfrm>
          </p:grpSpPr>
          <p:sp>
            <p:nvSpPr>
              <p:cNvPr id="7" name="Google Shape;5835;p59">
                <a:extLst>
                  <a:ext uri="{FF2B5EF4-FFF2-40B4-BE49-F238E27FC236}">
                    <a16:creationId xmlns:a16="http://schemas.microsoft.com/office/drawing/2014/main" id="{BB8A035D-5F5C-C7AA-3D73-BA85807ED04F}"/>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36;p59">
                <a:extLst>
                  <a:ext uri="{FF2B5EF4-FFF2-40B4-BE49-F238E27FC236}">
                    <a16:creationId xmlns:a16="http://schemas.microsoft.com/office/drawing/2014/main" id="{B109B1AC-F6D4-0915-72F3-93C4114B8541}"/>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37;p59">
                <a:extLst>
                  <a:ext uri="{FF2B5EF4-FFF2-40B4-BE49-F238E27FC236}">
                    <a16:creationId xmlns:a16="http://schemas.microsoft.com/office/drawing/2014/main" id="{7E3E4D6D-7D96-D87D-8D8F-E1DE8CDD30FF}"/>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 name="Picture 10" descr="A graph of sales&#10;&#10;Description automatically generated">
            <a:extLst>
              <a:ext uri="{FF2B5EF4-FFF2-40B4-BE49-F238E27FC236}">
                <a16:creationId xmlns:a16="http://schemas.microsoft.com/office/drawing/2014/main" id="{DA97C577-0947-F247-EE7F-8FAF10359359}"/>
              </a:ext>
            </a:extLst>
          </p:cNvPr>
          <p:cNvPicPr>
            <a:picLocks noChangeAspect="1"/>
          </p:cNvPicPr>
          <p:nvPr/>
        </p:nvPicPr>
        <p:blipFill>
          <a:blip r:embed="rId3"/>
          <a:stretch>
            <a:fillRect/>
          </a:stretch>
        </p:blipFill>
        <p:spPr>
          <a:xfrm>
            <a:off x="1305468" y="900128"/>
            <a:ext cx="6741888" cy="3901480"/>
          </a:xfrm>
          <a:prstGeom prst="rect">
            <a:avLst/>
          </a:prstGeom>
        </p:spPr>
      </p:pic>
    </p:spTree>
    <p:extLst>
      <p:ext uri="{BB962C8B-B14F-4D97-AF65-F5344CB8AC3E}">
        <p14:creationId xmlns:p14="http://schemas.microsoft.com/office/powerpoint/2010/main" val="1174191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B9F396-E440-0A04-1925-D82329B1D377}"/>
              </a:ext>
            </a:extLst>
          </p:cNvPr>
          <p:cNvSpPr>
            <a:spLocks noGrp="1"/>
          </p:cNvSpPr>
          <p:nvPr>
            <p:ph type="title"/>
          </p:nvPr>
        </p:nvSpPr>
        <p:spPr>
          <a:xfrm>
            <a:off x="720000" y="203485"/>
            <a:ext cx="7704000" cy="572700"/>
          </a:xfrm>
        </p:spPr>
        <p:txBody>
          <a:bodyPr/>
          <a:lstStyle/>
          <a:p>
            <a:r>
              <a:rPr lang="en-US" sz="2400" err="1"/>
              <a:t>Lợi</a:t>
            </a:r>
            <a:r>
              <a:rPr lang="en-US" sz="2400"/>
              <a:t> </a:t>
            </a:r>
            <a:r>
              <a:rPr lang="en-US" sz="2400" err="1"/>
              <a:t>nhuận</a:t>
            </a:r>
            <a:r>
              <a:rPr lang="en-US" sz="2400"/>
              <a:t> </a:t>
            </a:r>
            <a:r>
              <a:rPr lang="en-US" sz="2400" err="1"/>
              <a:t>hoạt</a:t>
            </a:r>
            <a:r>
              <a:rPr lang="en-US" sz="2400"/>
              <a:t> </a:t>
            </a:r>
            <a:r>
              <a:rPr lang="en-US" sz="2400" err="1"/>
              <a:t>động</a:t>
            </a:r>
            <a:r>
              <a:rPr lang="en-US" sz="2400"/>
              <a:t> </a:t>
            </a:r>
            <a:r>
              <a:rPr lang="en-US" sz="2400" err="1"/>
              <a:t>theo</a:t>
            </a:r>
            <a:r>
              <a:rPr lang="en-US" sz="2400"/>
              <a:t> </a:t>
            </a:r>
            <a:r>
              <a:rPr lang="en-US" sz="2400" err="1"/>
              <a:t>nhà</a:t>
            </a:r>
            <a:r>
              <a:rPr lang="en-US" sz="2400"/>
              <a:t> </a:t>
            </a:r>
            <a:r>
              <a:rPr lang="en-US" sz="2400" err="1"/>
              <a:t>bán</a:t>
            </a:r>
            <a:r>
              <a:rPr lang="en-US" sz="2400"/>
              <a:t> </a:t>
            </a:r>
            <a:r>
              <a:rPr lang="en-US" sz="2400" err="1"/>
              <a:t>lẻ</a:t>
            </a:r>
            <a:endParaRPr lang="en-US" sz="2400"/>
          </a:p>
        </p:txBody>
      </p:sp>
      <p:sp>
        <p:nvSpPr>
          <p:cNvPr id="5" name="TextBox 4">
            <a:extLst>
              <a:ext uri="{FF2B5EF4-FFF2-40B4-BE49-F238E27FC236}">
                <a16:creationId xmlns:a16="http://schemas.microsoft.com/office/drawing/2014/main" id="{DAACEDEC-0A0B-7913-60B7-24A5EAD0BBDB}"/>
              </a:ext>
            </a:extLst>
          </p:cNvPr>
          <p:cNvSpPr txBox="1"/>
          <p:nvPr/>
        </p:nvSpPr>
        <p:spPr>
          <a:xfrm>
            <a:off x="882838" y="1293955"/>
            <a:ext cx="7089731" cy="2180084"/>
          </a:xfrm>
          <a:prstGeom prst="rect">
            <a:avLst/>
          </a:prstGeom>
          <a:noFill/>
        </p:spPr>
        <p:txBody>
          <a:bodyPr wrap="square">
            <a:spAutoFit/>
          </a:bodyPr>
          <a:lstStyle/>
          <a:p>
            <a:pPr marL="342900" indent="-342900">
              <a:lnSpc>
                <a:spcPct val="107000"/>
              </a:lnSpc>
              <a:spcBef>
                <a:spcPts val="500"/>
              </a:spcBef>
              <a:spcAft>
                <a:spcPts val="500"/>
              </a:spcAft>
              <a:buFont typeface="Symbol" panose="05050102010706020507" pitchFamily="18" charset="2"/>
              <a:buChar char=""/>
            </a:pPr>
            <a:r>
              <a:rPr lang="en-US" sz="1600" kern="0">
                <a:effectLst/>
                <a:latin typeface="Times New Roman" panose="02020603050405020304" pitchFamily="18" charset="0"/>
                <a:cs typeface="Times New Roman" panose="02020603050405020304" pitchFamily="18" charset="0"/>
              </a:rPr>
              <a:t>West Gear đứng đầu với lợi nhuận hoạt động cao nhất, khoảng 856,678,732 M .</a:t>
            </a:r>
            <a:endParaRPr lang="en-US" sz="1600" kern="100">
              <a:effectLst/>
              <a:latin typeface="Calibri" panose="020F0502020204030204" pitchFamily="34"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Walmart có lợi nhuận thấp nhất trong số các nhà bán lẻ được liệt kê, khoảng 257,820,526 M .</a:t>
            </a:r>
            <a:endParaRPr lang="en-US" sz="1600" kern="0">
              <a:effectLst/>
              <a:latin typeface="Times New Roman" panose="02020603050405020304" pitchFamily="18"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vi-VN" sz="1600" kern="100">
                <a:effectLst/>
                <a:latin typeface="Times New Roman" panose="02020603050405020304" pitchFamily="18" charset="0"/>
                <a:ea typeface="Calibri" panose="020F0502020204030204" pitchFamily="34" charset="0"/>
                <a:cs typeface="Times New Roman" panose="02020603050405020304" pitchFamily="18" charset="0"/>
              </a:rPr>
              <a:t>Lợi nhuận hoạt động của các nhà bán lẻ đang diễn biến không đồng n</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hất</a:t>
            </a:r>
            <a:r>
              <a:rPr lang="vi-VN" sz="1600" kern="100">
                <a:effectLst/>
                <a:latin typeface="Times New Roman" panose="02020603050405020304" pitchFamily="18" charset="0"/>
                <a:ea typeface="Calibri" panose="020F0502020204030204" pitchFamily="34" charset="0"/>
                <a:cs typeface="Times New Roman" panose="02020603050405020304" pitchFamily="18" charset="0"/>
              </a:rPr>
              <a:t>. Xu hướng này có thể tiếp tục trong tương lai do các yếu tố như cạnh tranh khốc liệt trong bán lẻ, thay đổi hành vi tiêu dùng, chi phí hoạt động tăng cao, đổi mới công nghệ,….v.v</a:t>
            </a:r>
            <a:endParaRPr lang="vi-VN" sz="1600" kern="100">
              <a:effectLst/>
              <a:latin typeface="Calibri" panose="020F0502020204030204" pitchFamily="34" charset="0"/>
              <a:cs typeface="Times New Roman" panose="02020603050405020304" pitchFamily="18" charset="0"/>
            </a:endParaRPr>
          </a:p>
        </p:txBody>
      </p:sp>
      <p:pic>
        <p:nvPicPr>
          <p:cNvPr id="7" name="Google Shape;2311;p54">
            <a:extLst>
              <a:ext uri="{FF2B5EF4-FFF2-40B4-BE49-F238E27FC236}">
                <a16:creationId xmlns:a16="http://schemas.microsoft.com/office/drawing/2014/main" id="{7B4DBD1D-1D38-97B1-9A50-ACF03A57368F}"/>
              </a:ext>
            </a:extLst>
          </p:cNvPr>
          <p:cNvPicPr preferRelativeResize="0"/>
          <p:nvPr/>
        </p:nvPicPr>
        <p:blipFill rotWithShape="1">
          <a:blip r:embed="rId2">
            <a:alphaModFix/>
          </a:blip>
          <a:srcRect t="9256" b="9256"/>
          <a:stretch/>
        </p:blipFill>
        <p:spPr>
          <a:xfrm>
            <a:off x="7771525" y="3697198"/>
            <a:ext cx="1372475" cy="1118390"/>
          </a:xfrm>
          <a:prstGeom prst="rect">
            <a:avLst/>
          </a:prstGeom>
          <a:noFill/>
          <a:ln>
            <a:noFill/>
          </a:ln>
        </p:spPr>
      </p:pic>
    </p:spTree>
    <p:extLst>
      <p:ext uri="{BB962C8B-B14F-4D97-AF65-F5344CB8AC3E}">
        <p14:creationId xmlns:p14="http://schemas.microsoft.com/office/powerpoint/2010/main" val="1967931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ADEB2-CB37-D3F9-0AD8-72AAC5AF65E5}"/>
              </a:ext>
            </a:extLst>
          </p:cNvPr>
          <p:cNvSpPr>
            <a:spLocks noGrp="1"/>
          </p:cNvSpPr>
          <p:nvPr>
            <p:ph type="title"/>
          </p:nvPr>
        </p:nvSpPr>
        <p:spPr>
          <a:xfrm>
            <a:off x="1395342" y="105922"/>
            <a:ext cx="6834258"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Giới</a:t>
            </a:r>
            <a:r>
              <a:rPr lang="en-US" sz="2400"/>
              <a:t> </a:t>
            </a:r>
            <a:r>
              <a:rPr lang="en-US" sz="2400" err="1"/>
              <a:t>tính</a:t>
            </a:r>
            <a:endParaRPr lang="en-US" sz="2400"/>
          </a:p>
        </p:txBody>
      </p:sp>
      <p:pic>
        <p:nvPicPr>
          <p:cNvPr id="2" name="Google Shape;2311;p54">
            <a:extLst>
              <a:ext uri="{FF2B5EF4-FFF2-40B4-BE49-F238E27FC236}">
                <a16:creationId xmlns:a16="http://schemas.microsoft.com/office/drawing/2014/main" id="{81583043-E9D2-7989-922A-3291FB6D7C5E}"/>
              </a:ext>
            </a:extLst>
          </p:cNvPr>
          <p:cNvPicPr preferRelativeResize="0"/>
          <p:nvPr/>
        </p:nvPicPr>
        <p:blipFill rotWithShape="1">
          <a:blip r:embed="rId2">
            <a:alphaModFix/>
          </a:blip>
          <a:srcRect t="9256" b="9256"/>
          <a:stretch/>
        </p:blipFill>
        <p:spPr>
          <a:xfrm>
            <a:off x="7901663" y="3672146"/>
            <a:ext cx="1372475" cy="1118390"/>
          </a:xfrm>
          <a:prstGeom prst="rect">
            <a:avLst/>
          </a:prstGeom>
          <a:noFill/>
          <a:ln>
            <a:noFill/>
          </a:ln>
        </p:spPr>
      </p:pic>
      <p:grpSp>
        <p:nvGrpSpPr>
          <p:cNvPr id="3" name="Google Shape;5832;p59">
            <a:extLst>
              <a:ext uri="{FF2B5EF4-FFF2-40B4-BE49-F238E27FC236}">
                <a16:creationId xmlns:a16="http://schemas.microsoft.com/office/drawing/2014/main" id="{968FF84D-7347-5BA3-DE3E-E885CF9A9A5C}"/>
              </a:ext>
            </a:extLst>
          </p:cNvPr>
          <p:cNvGrpSpPr/>
          <p:nvPr/>
        </p:nvGrpSpPr>
        <p:grpSpPr>
          <a:xfrm>
            <a:off x="1515021" y="35041"/>
            <a:ext cx="713523" cy="688025"/>
            <a:chOff x="1706078" y="2092648"/>
            <a:chExt cx="660913" cy="637296"/>
          </a:xfrm>
        </p:grpSpPr>
        <p:sp>
          <p:nvSpPr>
            <p:cNvPr id="4" name="Google Shape;5833;p59">
              <a:extLst>
                <a:ext uri="{FF2B5EF4-FFF2-40B4-BE49-F238E27FC236}">
                  <a16:creationId xmlns:a16="http://schemas.microsoft.com/office/drawing/2014/main" id="{97BB75AE-5B72-03A0-CC78-A98A1834C492}"/>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834;p59">
              <a:extLst>
                <a:ext uri="{FF2B5EF4-FFF2-40B4-BE49-F238E27FC236}">
                  <a16:creationId xmlns:a16="http://schemas.microsoft.com/office/drawing/2014/main" id="{31C142FA-0093-40E9-17B8-FFA50DB440D5}"/>
                </a:ext>
              </a:extLst>
            </p:cNvPr>
            <p:cNvGrpSpPr/>
            <p:nvPr/>
          </p:nvGrpSpPr>
          <p:grpSpPr>
            <a:xfrm>
              <a:off x="1706078" y="2092648"/>
              <a:ext cx="660913" cy="575241"/>
              <a:chOff x="1706078" y="2092648"/>
              <a:chExt cx="660913" cy="575241"/>
            </a:xfrm>
          </p:grpSpPr>
          <p:sp>
            <p:nvSpPr>
              <p:cNvPr id="7" name="Google Shape;5835;p59">
                <a:extLst>
                  <a:ext uri="{FF2B5EF4-FFF2-40B4-BE49-F238E27FC236}">
                    <a16:creationId xmlns:a16="http://schemas.microsoft.com/office/drawing/2014/main" id="{6960D9DB-0631-7E2B-312B-F5C51B15A169}"/>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36;p59">
                <a:extLst>
                  <a:ext uri="{FF2B5EF4-FFF2-40B4-BE49-F238E27FC236}">
                    <a16:creationId xmlns:a16="http://schemas.microsoft.com/office/drawing/2014/main" id="{2EC5F38C-8223-452A-07B2-57580C558C62}"/>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37;p59">
                <a:extLst>
                  <a:ext uri="{FF2B5EF4-FFF2-40B4-BE49-F238E27FC236}">
                    <a16:creationId xmlns:a16="http://schemas.microsoft.com/office/drawing/2014/main" id="{45EA6F4C-FA96-4359-F615-74D7DB2AD568}"/>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 name="Picture 10" descr="A graph of sales by gender&#10;&#10;Description automatically generated">
            <a:extLst>
              <a:ext uri="{FF2B5EF4-FFF2-40B4-BE49-F238E27FC236}">
                <a16:creationId xmlns:a16="http://schemas.microsoft.com/office/drawing/2014/main" id="{A326A49F-F797-116E-9495-138F5E979250}"/>
              </a:ext>
            </a:extLst>
          </p:cNvPr>
          <p:cNvPicPr>
            <a:picLocks noChangeAspect="1"/>
          </p:cNvPicPr>
          <p:nvPr/>
        </p:nvPicPr>
        <p:blipFill>
          <a:blip r:embed="rId3"/>
          <a:stretch>
            <a:fillRect/>
          </a:stretch>
        </p:blipFill>
        <p:spPr>
          <a:xfrm>
            <a:off x="1395342" y="723066"/>
            <a:ext cx="6038352" cy="4107975"/>
          </a:xfrm>
          <a:prstGeom prst="rect">
            <a:avLst/>
          </a:prstGeom>
        </p:spPr>
      </p:pic>
    </p:spTree>
    <p:extLst>
      <p:ext uri="{BB962C8B-B14F-4D97-AF65-F5344CB8AC3E}">
        <p14:creationId xmlns:p14="http://schemas.microsoft.com/office/powerpoint/2010/main" val="317378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ADEB2-CB37-D3F9-0AD8-72AAC5AF65E5}"/>
              </a:ext>
            </a:extLst>
          </p:cNvPr>
          <p:cNvSpPr>
            <a:spLocks noGrp="1"/>
          </p:cNvSpPr>
          <p:nvPr>
            <p:ph type="title"/>
          </p:nvPr>
        </p:nvSpPr>
        <p:spPr>
          <a:xfrm>
            <a:off x="556098" y="105922"/>
            <a:ext cx="7704000" cy="572700"/>
          </a:xfrm>
        </p:spPr>
        <p:txBody>
          <a:bodyPr/>
          <a:lstStyle/>
          <a:p>
            <a:r>
              <a:rPr lang="en-US" err="1"/>
              <a:t>Tổng</a:t>
            </a:r>
            <a:r>
              <a:rPr lang="en-US"/>
              <a:t> </a:t>
            </a:r>
            <a:r>
              <a:rPr lang="en-US" err="1"/>
              <a:t>doanh</a:t>
            </a:r>
            <a:r>
              <a:rPr lang="en-US"/>
              <a:t> </a:t>
            </a:r>
            <a:r>
              <a:rPr lang="en-US" err="1"/>
              <a:t>thu</a:t>
            </a:r>
            <a:r>
              <a:rPr lang="en-US"/>
              <a:t> </a:t>
            </a:r>
            <a:r>
              <a:rPr lang="en-US" err="1"/>
              <a:t>theo</a:t>
            </a:r>
            <a:r>
              <a:rPr lang="en-US"/>
              <a:t> </a:t>
            </a:r>
            <a:r>
              <a:rPr lang="en-US" err="1"/>
              <a:t>Giới</a:t>
            </a:r>
            <a:r>
              <a:rPr lang="en-US"/>
              <a:t> </a:t>
            </a:r>
            <a:r>
              <a:rPr lang="en-US" err="1"/>
              <a:t>tính</a:t>
            </a:r>
            <a:endParaRPr lang="en-US"/>
          </a:p>
        </p:txBody>
      </p:sp>
      <p:sp>
        <p:nvSpPr>
          <p:cNvPr id="3" name="TextBox 2">
            <a:extLst>
              <a:ext uri="{FF2B5EF4-FFF2-40B4-BE49-F238E27FC236}">
                <a16:creationId xmlns:a16="http://schemas.microsoft.com/office/drawing/2014/main" id="{9471D205-C1D0-1E56-06C0-0529E277D731}"/>
              </a:ext>
            </a:extLst>
          </p:cNvPr>
          <p:cNvSpPr txBox="1"/>
          <p:nvPr/>
        </p:nvSpPr>
        <p:spPr>
          <a:xfrm>
            <a:off x="1611160" y="1432807"/>
            <a:ext cx="5603832" cy="1781385"/>
          </a:xfrm>
          <a:prstGeom prst="rect">
            <a:avLst/>
          </a:prstGeom>
          <a:noFill/>
        </p:spPr>
        <p:txBody>
          <a:bodyPr wrap="square">
            <a:spAutoFit/>
          </a:bodyPr>
          <a:lstStyle/>
          <a:p>
            <a:pPr indent="228600">
              <a:lnSpc>
                <a:spcPct val="107000"/>
              </a:lnSpc>
              <a:spcBef>
                <a:spcPts val="500"/>
              </a:spcBef>
              <a:spcAft>
                <a:spcPts val="500"/>
              </a:spcAft>
            </a:pPr>
            <a:r>
              <a:rPr lang="vi-VN" sz="1600" kern="0">
                <a:effectLst/>
                <a:latin typeface="Times New Roman" panose="02020603050405020304" pitchFamily="18" charset="0"/>
                <a:cs typeface="Times New Roman" panose="02020603050405020304" pitchFamily="18" charset="0"/>
              </a:rPr>
              <a:t>Doanh số bán hàng của nam giới và nữ giới:</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Doanh số bán hàng của nữ giới là 413,673,569 USD.</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Doanh số bán hàng của nam giới là 486,228,556 USD.</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Doanh số bán hàng của nam giới cao hơn của nữ giới</a:t>
            </a:r>
            <a:r>
              <a:rPr lang="en-US" sz="1600">
                <a:latin typeface="Times New Roman" panose="02020603050405020304" pitchFamily="18" charset="0"/>
                <a:cs typeface="Times New Roman" panose="02020603050405020304" pitchFamily="18" charset="0"/>
              </a:rPr>
              <a:t> </a:t>
            </a:r>
            <a:r>
              <a:rPr lang="vi-VN" sz="1600" kern="0">
                <a:effectLst/>
                <a:latin typeface="Times New Roman" panose="02020603050405020304" pitchFamily="18" charset="0"/>
                <a:cs typeface="Times New Roman" panose="02020603050405020304" pitchFamily="18" charset="0"/>
              </a:rPr>
              <a:t> 72,554,987</a:t>
            </a:r>
            <a:r>
              <a:rPr lang="en-US" sz="1600">
                <a:latin typeface="Times New Roman" panose="02020603050405020304" pitchFamily="18" charset="0"/>
                <a:cs typeface="Times New Roman" panose="02020603050405020304" pitchFamily="18" charset="0"/>
              </a:rPr>
              <a:t> USD</a:t>
            </a:r>
            <a:r>
              <a:rPr lang="vi-VN" sz="1600" kern="0">
                <a:effectLst/>
                <a:latin typeface="Times New Roman" panose="02020603050405020304" pitchFamily="18" charset="0"/>
                <a:cs typeface="Times New Roman" panose="02020603050405020304" pitchFamily="18" charset="0"/>
              </a:rPr>
              <a:t>.</a:t>
            </a:r>
            <a:endParaRPr lang="vi-VN" sz="1600" kern="100">
              <a:effectLst/>
              <a:latin typeface="Calibri" panose="020F0502020204030204" pitchFamily="34" charset="0"/>
              <a:cs typeface="Times New Roman" panose="02020603050405020304" pitchFamily="18" charset="0"/>
            </a:endParaRPr>
          </a:p>
        </p:txBody>
      </p:sp>
      <p:pic>
        <p:nvPicPr>
          <p:cNvPr id="4" name="Google Shape;2311;p54">
            <a:extLst>
              <a:ext uri="{FF2B5EF4-FFF2-40B4-BE49-F238E27FC236}">
                <a16:creationId xmlns:a16="http://schemas.microsoft.com/office/drawing/2014/main" id="{7222A467-F4A9-A9A5-276C-2D94AC0D7DDE}"/>
              </a:ext>
            </a:extLst>
          </p:cNvPr>
          <p:cNvPicPr preferRelativeResize="0"/>
          <p:nvPr/>
        </p:nvPicPr>
        <p:blipFill rotWithShape="1">
          <a:blip r:embed="rId2">
            <a:alphaModFix/>
          </a:blip>
          <a:srcRect t="9256" b="9256"/>
          <a:stretch/>
        </p:blipFill>
        <p:spPr>
          <a:xfrm>
            <a:off x="7771525" y="3697198"/>
            <a:ext cx="1372475" cy="1118390"/>
          </a:xfrm>
          <a:prstGeom prst="rect">
            <a:avLst/>
          </a:prstGeom>
          <a:noFill/>
          <a:ln>
            <a:noFill/>
          </a:ln>
        </p:spPr>
      </p:pic>
    </p:spTree>
    <p:extLst>
      <p:ext uri="{BB962C8B-B14F-4D97-AF65-F5344CB8AC3E}">
        <p14:creationId xmlns:p14="http://schemas.microsoft.com/office/powerpoint/2010/main" val="2136990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1D547B-582F-8DE0-628D-E9386D2E18D8}"/>
              </a:ext>
            </a:extLst>
          </p:cNvPr>
          <p:cNvSpPr>
            <a:spLocks noGrp="1"/>
          </p:cNvSpPr>
          <p:nvPr>
            <p:ph type="title"/>
          </p:nvPr>
        </p:nvSpPr>
        <p:spPr>
          <a:xfrm>
            <a:off x="719999" y="265281"/>
            <a:ext cx="7704000" cy="572700"/>
          </a:xfrm>
        </p:spPr>
        <p:txBody>
          <a:bodyPr/>
          <a:lstStyle/>
          <a:p>
            <a:r>
              <a:rPr lang="en-US" sz="2400"/>
              <a:t>Tổng doanh thu theo danh mục sản phẩm</a:t>
            </a:r>
          </a:p>
        </p:txBody>
      </p:sp>
      <p:grpSp>
        <p:nvGrpSpPr>
          <p:cNvPr id="2" name="Google Shape;2357;p55">
            <a:extLst>
              <a:ext uri="{FF2B5EF4-FFF2-40B4-BE49-F238E27FC236}">
                <a16:creationId xmlns:a16="http://schemas.microsoft.com/office/drawing/2014/main" id="{FC8B1C8F-77D1-3B76-26C6-36B1CFAE5294}"/>
              </a:ext>
            </a:extLst>
          </p:cNvPr>
          <p:cNvGrpSpPr/>
          <p:nvPr/>
        </p:nvGrpSpPr>
        <p:grpSpPr>
          <a:xfrm>
            <a:off x="719999" y="330077"/>
            <a:ext cx="575790" cy="507904"/>
            <a:chOff x="3161917" y="2170682"/>
            <a:chExt cx="458870" cy="404737"/>
          </a:xfrm>
        </p:grpSpPr>
        <p:sp>
          <p:nvSpPr>
            <p:cNvPr id="3" name="Google Shape;2358;p55">
              <a:extLst>
                <a:ext uri="{FF2B5EF4-FFF2-40B4-BE49-F238E27FC236}">
                  <a16:creationId xmlns:a16="http://schemas.microsoft.com/office/drawing/2014/main" id="{8B6ACF7F-F39D-3989-7759-7050CC22EA91}"/>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 name="Google Shape;2359;p55">
              <a:extLst>
                <a:ext uri="{FF2B5EF4-FFF2-40B4-BE49-F238E27FC236}">
                  <a16:creationId xmlns:a16="http://schemas.microsoft.com/office/drawing/2014/main" id="{6A17D885-06DE-CD56-23A3-0728BB2403BE}"/>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60;p55">
              <a:extLst>
                <a:ext uri="{FF2B5EF4-FFF2-40B4-BE49-F238E27FC236}">
                  <a16:creationId xmlns:a16="http://schemas.microsoft.com/office/drawing/2014/main" id="{A6EA93B5-FD6E-5B28-7D49-AA78D638D900}"/>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oogle Shape;2311;p54">
            <a:extLst>
              <a:ext uri="{FF2B5EF4-FFF2-40B4-BE49-F238E27FC236}">
                <a16:creationId xmlns:a16="http://schemas.microsoft.com/office/drawing/2014/main" id="{682E1B9C-A988-ADB6-E0E0-2DA91B02F215}"/>
              </a:ext>
            </a:extLst>
          </p:cNvPr>
          <p:cNvPicPr preferRelativeResize="0"/>
          <p:nvPr/>
        </p:nvPicPr>
        <p:blipFill rotWithShape="1">
          <a:blip r:embed="rId2">
            <a:alphaModFix/>
          </a:blip>
          <a:srcRect t="9256" b="9256"/>
          <a:stretch/>
        </p:blipFill>
        <p:spPr>
          <a:xfrm>
            <a:off x="7771525" y="3759829"/>
            <a:ext cx="1372475" cy="1118390"/>
          </a:xfrm>
          <a:prstGeom prst="rect">
            <a:avLst/>
          </a:prstGeom>
          <a:noFill/>
          <a:ln>
            <a:noFill/>
          </a:ln>
        </p:spPr>
      </p:pic>
      <p:pic>
        <p:nvPicPr>
          <p:cNvPr id="9" name="Picture 8" descr="A pie chart with numbers and a graph&#10;&#10;Description automatically generated">
            <a:extLst>
              <a:ext uri="{FF2B5EF4-FFF2-40B4-BE49-F238E27FC236}">
                <a16:creationId xmlns:a16="http://schemas.microsoft.com/office/drawing/2014/main" id="{243ED0C8-C844-7EE0-CDC9-7EF1608099A5}"/>
              </a:ext>
            </a:extLst>
          </p:cNvPr>
          <p:cNvPicPr>
            <a:picLocks noChangeAspect="1"/>
          </p:cNvPicPr>
          <p:nvPr/>
        </p:nvPicPr>
        <p:blipFill>
          <a:blip r:embed="rId3"/>
          <a:stretch>
            <a:fillRect/>
          </a:stretch>
        </p:blipFill>
        <p:spPr>
          <a:xfrm>
            <a:off x="1483934" y="837981"/>
            <a:ext cx="6176131" cy="3793494"/>
          </a:xfrm>
          <a:prstGeom prst="rect">
            <a:avLst/>
          </a:prstGeom>
        </p:spPr>
      </p:pic>
    </p:spTree>
    <p:extLst>
      <p:ext uri="{BB962C8B-B14F-4D97-AF65-F5344CB8AC3E}">
        <p14:creationId xmlns:p14="http://schemas.microsoft.com/office/powerpoint/2010/main" val="157813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3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DANH SÁCH THÀNH VIÊN</a:t>
            </a:r>
            <a:endParaRPr/>
          </a:p>
        </p:txBody>
      </p:sp>
      <p:sp>
        <p:nvSpPr>
          <p:cNvPr id="1480" name="Google Shape;1480;p31"/>
          <p:cNvSpPr txBox="1">
            <a:spLocks noGrp="1"/>
          </p:cNvSpPr>
          <p:nvPr>
            <p:ph type="subTitle" idx="6"/>
          </p:nvPr>
        </p:nvSpPr>
        <p:spPr>
          <a:xfrm>
            <a:off x="5973314"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Nguyễn Nhật Huy</a:t>
            </a:r>
            <a:endParaRPr/>
          </a:p>
        </p:txBody>
      </p:sp>
      <p:sp>
        <p:nvSpPr>
          <p:cNvPr id="1481" name="Google Shape;1481;p31"/>
          <p:cNvSpPr txBox="1">
            <a:spLocks noGrp="1"/>
          </p:cNvSpPr>
          <p:nvPr>
            <p:ph type="subTitle" idx="1"/>
          </p:nvPr>
        </p:nvSpPr>
        <p:spPr>
          <a:xfrm>
            <a:off x="720000"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Trịnh Hoàng Nam</a:t>
            </a:r>
            <a:endParaRPr/>
          </a:p>
        </p:txBody>
      </p:sp>
      <p:sp>
        <p:nvSpPr>
          <p:cNvPr id="1485" name="Google Shape;1485;p31"/>
          <p:cNvSpPr txBox="1">
            <a:spLocks noGrp="1"/>
          </p:cNvSpPr>
          <p:nvPr>
            <p:ph type="subTitle" idx="5"/>
          </p:nvPr>
        </p:nvSpPr>
        <p:spPr>
          <a:xfrm>
            <a:off x="3341850" y="2988425"/>
            <a:ext cx="2460300" cy="40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Đặng Đoàn Bình</a:t>
            </a:r>
            <a:endParaRPr/>
          </a:p>
        </p:txBody>
      </p:sp>
      <p:pic>
        <p:nvPicPr>
          <p:cNvPr id="1486" name="Google Shape;1486;p31"/>
          <p:cNvPicPr preferRelativeResize="0"/>
          <p:nvPr/>
        </p:nvPicPr>
        <p:blipFill rotWithShape="1">
          <a:blip r:embed="rId3">
            <a:alphaModFix/>
          </a:blip>
          <a:srcRect/>
          <a:stretch/>
        </p:blipFill>
        <p:spPr>
          <a:xfrm>
            <a:off x="1249668" y="1356169"/>
            <a:ext cx="1396499" cy="1396499"/>
          </a:xfrm>
          <a:prstGeom prst="rect">
            <a:avLst/>
          </a:prstGeom>
          <a:noFill/>
          <a:ln w="28575" cap="flat" cmpd="sng">
            <a:solidFill>
              <a:schemeClr val="dk1"/>
            </a:solidFill>
            <a:prstDash val="solid"/>
            <a:round/>
            <a:headEnd type="none" w="sm" len="sm"/>
            <a:tailEnd type="none" w="sm" len="sm"/>
          </a:ln>
        </p:spPr>
      </p:pic>
      <p:sp>
        <p:nvSpPr>
          <p:cNvPr id="1489" name="Google Shape;1489;p31"/>
          <p:cNvSpPr txBox="1">
            <a:spLocks noGrp="1"/>
          </p:cNvSpPr>
          <p:nvPr>
            <p:ph type="subTitle" idx="7"/>
          </p:nvPr>
        </p:nvSpPr>
        <p:spPr>
          <a:xfrm>
            <a:off x="720000" y="3363475"/>
            <a:ext cx="2460300" cy="5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rPr>
              <a:t>ĐÓNG GÓP</a:t>
            </a:r>
            <a:endParaRPr b="1">
              <a:solidFill>
                <a:schemeClr val="dk2"/>
              </a:solidFill>
            </a:endParaRPr>
          </a:p>
          <a:p>
            <a:pPr marL="0" lvl="0" indent="0" algn="ctr" rtl="0">
              <a:spcBef>
                <a:spcPts val="0"/>
              </a:spcBef>
              <a:spcAft>
                <a:spcPts val="0"/>
              </a:spcAft>
              <a:buNone/>
            </a:pPr>
            <a:r>
              <a:rPr lang="en">
                <a:solidFill>
                  <a:schemeClr val="dk2"/>
                </a:solidFill>
              </a:rPr>
              <a:t>100%</a:t>
            </a:r>
            <a:endParaRPr>
              <a:solidFill>
                <a:schemeClr val="dk2"/>
              </a:solidFill>
            </a:endParaRPr>
          </a:p>
        </p:txBody>
      </p:sp>
      <p:sp>
        <p:nvSpPr>
          <p:cNvPr id="1490" name="Google Shape;1490;p31"/>
          <p:cNvSpPr txBox="1">
            <a:spLocks noGrp="1"/>
          </p:cNvSpPr>
          <p:nvPr>
            <p:ph type="subTitle" idx="8"/>
          </p:nvPr>
        </p:nvSpPr>
        <p:spPr>
          <a:xfrm>
            <a:off x="3341850" y="3391700"/>
            <a:ext cx="24603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rPr>
              <a:t>ĐÓNG GÓP</a:t>
            </a:r>
            <a:endParaRPr b="1">
              <a:solidFill>
                <a:schemeClr val="dk2"/>
              </a:solidFill>
            </a:endParaRPr>
          </a:p>
          <a:p>
            <a:pPr marL="0" lvl="0" indent="0" algn="ctr" rtl="0">
              <a:spcBef>
                <a:spcPts val="0"/>
              </a:spcBef>
              <a:spcAft>
                <a:spcPts val="0"/>
              </a:spcAft>
              <a:buNone/>
            </a:pPr>
            <a:r>
              <a:rPr lang="en">
                <a:solidFill>
                  <a:schemeClr val="dk2"/>
                </a:solidFill>
              </a:rPr>
              <a:t>100%</a:t>
            </a:r>
            <a:endParaRPr>
              <a:solidFill>
                <a:schemeClr val="dk2"/>
              </a:solidFill>
            </a:endParaRPr>
          </a:p>
        </p:txBody>
      </p:sp>
      <p:sp>
        <p:nvSpPr>
          <p:cNvPr id="1491" name="Google Shape;1491;p31"/>
          <p:cNvSpPr txBox="1">
            <a:spLocks noGrp="1"/>
          </p:cNvSpPr>
          <p:nvPr>
            <p:ph type="subTitle" idx="9"/>
          </p:nvPr>
        </p:nvSpPr>
        <p:spPr>
          <a:xfrm>
            <a:off x="5973314" y="3391700"/>
            <a:ext cx="24603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rPr>
              <a:t>ĐÓNG GÓP</a:t>
            </a:r>
            <a:endParaRPr b="1">
              <a:solidFill>
                <a:schemeClr val="dk2"/>
              </a:solidFill>
            </a:endParaRPr>
          </a:p>
          <a:p>
            <a:pPr marL="0" lvl="0" indent="0" algn="ctr" rtl="0">
              <a:spcBef>
                <a:spcPts val="0"/>
              </a:spcBef>
              <a:spcAft>
                <a:spcPts val="0"/>
              </a:spcAft>
              <a:buNone/>
            </a:pPr>
            <a:r>
              <a:rPr lang="en">
                <a:solidFill>
                  <a:schemeClr val="dk2"/>
                </a:solidFill>
              </a:rPr>
              <a:t>100%</a:t>
            </a:r>
            <a:endParaRPr>
              <a:solidFill>
                <a:schemeClr val="dk2"/>
              </a:solidFill>
            </a:endParaRPr>
          </a:p>
        </p:txBody>
      </p:sp>
      <p:pic>
        <p:nvPicPr>
          <p:cNvPr id="3" name="Picture 2">
            <a:extLst>
              <a:ext uri="{FF2B5EF4-FFF2-40B4-BE49-F238E27FC236}">
                <a16:creationId xmlns:a16="http://schemas.microsoft.com/office/drawing/2014/main" id="{8CD05A86-CF47-7827-C803-D2D206CF1AD6}"/>
              </a:ext>
            </a:extLst>
          </p:cNvPr>
          <p:cNvPicPr>
            <a:picLocks noChangeAspect="1"/>
          </p:cNvPicPr>
          <p:nvPr/>
        </p:nvPicPr>
        <p:blipFill>
          <a:blip r:embed="rId4"/>
          <a:stretch>
            <a:fillRect/>
          </a:stretch>
        </p:blipFill>
        <p:spPr>
          <a:xfrm>
            <a:off x="6424503" y="1351312"/>
            <a:ext cx="1396800" cy="1396800"/>
          </a:xfrm>
          <a:prstGeom prst="rect">
            <a:avLst/>
          </a:prstGeom>
          <a:ln w="28575">
            <a:solidFill>
              <a:schemeClr val="accent1"/>
            </a:solidFill>
          </a:ln>
        </p:spPr>
      </p:pic>
      <p:pic>
        <p:nvPicPr>
          <p:cNvPr id="5" name="Picture 4">
            <a:extLst>
              <a:ext uri="{FF2B5EF4-FFF2-40B4-BE49-F238E27FC236}">
                <a16:creationId xmlns:a16="http://schemas.microsoft.com/office/drawing/2014/main" id="{47F7E3C3-430D-4041-B231-776D2B871513}"/>
              </a:ext>
            </a:extLst>
          </p:cNvPr>
          <p:cNvPicPr>
            <a:picLocks noChangeAspect="1"/>
          </p:cNvPicPr>
          <p:nvPr/>
        </p:nvPicPr>
        <p:blipFill>
          <a:blip r:embed="rId5"/>
          <a:stretch>
            <a:fillRect/>
          </a:stretch>
        </p:blipFill>
        <p:spPr>
          <a:xfrm>
            <a:off x="3838051" y="1370053"/>
            <a:ext cx="1396800" cy="1340653"/>
          </a:xfrm>
          <a:prstGeom prst="rect">
            <a:avLst/>
          </a:prstGeom>
          <a:ln w="28575">
            <a:solidFill>
              <a:schemeClr val="tx1"/>
            </a:solidFill>
          </a:ln>
        </p:spPr>
      </p:pic>
      <p:pic>
        <p:nvPicPr>
          <p:cNvPr id="4" name="Picture 3">
            <a:extLst>
              <a:ext uri="{FF2B5EF4-FFF2-40B4-BE49-F238E27FC236}">
                <a16:creationId xmlns:a16="http://schemas.microsoft.com/office/drawing/2014/main" id="{EFB019D6-E3D5-A8D3-6A13-453157744E93}"/>
              </a:ext>
            </a:extLst>
          </p:cNvPr>
          <p:cNvPicPr>
            <a:picLocks noChangeAspect="1"/>
          </p:cNvPicPr>
          <p:nvPr/>
        </p:nvPicPr>
        <p:blipFill>
          <a:blip r:embed="rId6"/>
          <a:stretch>
            <a:fillRect/>
          </a:stretch>
        </p:blipFill>
        <p:spPr>
          <a:xfrm>
            <a:off x="1308827" y="1355527"/>
            <a:ext cx="1275648" cy="1396499"/>
          </a:xfrm>
          <a:prstGeom prst="rect">
            <a:avLst/>
          </a:prstGeom>
        </p:spPr>
      </p:pic>
      <p:pic>
        <p:nvPicPr>
          <p:cNvPr id="13" name="Picture 12">
            <a:extLst>
              <a:ext uri="{FF2B5EF4-FFF2-40B4-BE49-F238E27FC236}">
                <a16:creationId xmlns:a16="http://schemas.microsoft.com/office/drawing/2014/main" id="{7B43F2FB-A4DB-F0EE-6694-CAD18DDA12B1}"/>
              </a:ext>
            </a:extLst>
          </p:cNvPr>
          <p:cNvPicPr>
            <a:picLocks noChangeAspect="1"/>
          </p:cNvPicPr>
          <p:nvPr/>
        </p:nvPicPr>
        <p:blipFill>
          <a:blip r:embed="rId7"/>
          <a:stretch>
            <a:fillRect/>
          </a:stretch>
        </p:blipFill>
        <p:spPr>
          <a:xfrm>
            <a:off x="3835819" y="1368349"/>
            <a:ext cx="1399032" cy="13423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1D547B-582F-8DE0-628D-E9386D2E18D8}"/>
              </a:ext>
            </a:extLst>
          </p:cNvPr>
          <p:cNvSpPr>
            <a:spLocks noGrp="1"/>
          </p:cNvSpPr>
          <p:nvPr>
            <p:ph type="title"/>
          </p:nvPr>
        </p:nvSpPr>
        <p:spPr>
          <a:xfrm>
            <a:off x="720000" y="287441"/>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danh</a:t>
            </a:r>
            <a:r>
              <a:rPr lang="en-US" sz="2400"/>
              <a:t> </a:t>
            </a:r>
            <a:r>
              <a:rPr lang="en-US" sz="2400" err="1"/>
              <a:t>mục</a:t>
            </a:r>
            <a:r>
              <a:rPr lang="en-US" sz="2400"/>
              <a:t> </a:t>
            </a:r>
            <a:r>
              <a:rPr lang="en-US" sz="2400" err="1"/>
              <a:t>sản</a:t>
            </a:r>
            <a:r>
              <a:rPr lang="en-US" sz="2400"/>
              <a:t> </a:t>
            </a:r>
            <a:r>
              <a:rPr lang="en-US" sz="2400" err="1"/>
              <a:t>phẩm</a:t>
            </a:r>
            <a:endParaRPr lang="en-US" sz="2400"/>
          </a:p>
        </p:txBody>
      </p:sp>
      <p:sp>
        <p:nvSpPr>
          <p:cNvPr id="3" name="TextBox 2">
            <a:extLst>
              <a:ext uri="{FF2B5EF4-FFF2-40B4-BE49-F238E27FC236}">
                <a16:creationId xmlns:a16="http://schemas.microsoft.com/office/drawing/2014/main" id="{A21314ED-BD76-3DC8-D908-8A6A2D60C580}"/>
              </a:ext>
            </a:extLst>
          </p:cNvPr>
          <p:cNvSpPr txBox="1"/>
          <p:nvPr/>
        </p:nvSpPr>
        <p:spPr>
          <a:xfrm>
            <a:off x="1368468" y="1017726"/>
            <a:ext cx="6598085" cy="2351776"/>
          </a:xfrm>
          <a:prstGeom prst="rect">
            <a:avLst/>
          </a:prstGeom>
          <a:noFill/>
        </p:spPr>
        <p:txBody>
          <a:bodyPr wrap="square">
            <a:spAutoFit/>
          </a:bodyPr>
          <a:lstStyle/>
          <a:p>
            <a:pPr>
              <a:lnSpc>
                <a:spcPct val="107000"/>
              </a:lnSpc>
              <a:spcBef>
                <a:spcPts val="500"/>
              </a:spcBef>
              <a:spcAft>
                <a:spcPts val="500"/>
              </a:spcAft>
            </a:pPr>
            <a:endParaRPr lang="vi-VN" sz="1600" kern="100">
              <a:effectLst/>
              <a:latin typeface="Calibri" panose="020F0502020204030204" pitchFamily="34"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Giày thể thao đường phố (</a:t>
            </a:r>
            <a:r>
              <a:rPr lang="vi-VN" sz="1600" kern="0" err="1">
                <a:effectLst/>
                <a:latin typeface="Times New Roman" panose="02020603050405020304" pitchFamily="18" charset="0"/>
                <a:cs typeface="Times New Roman" panose="02020603050405020304" pitchFamily="18" charset="0"/>
              </a:rPr>
              <a:t>Street</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Footwear</a:t>
            </a:r>
            <a:r>
              <a:rPr lang="vi-VN" sz="1600" kern="0">
                <a:effectLst/>
                <a:latin typeface="Times New Roman" panose="02020603050405020304" pitchFamily="18" charset="0"/>
                <a:cs typeface="Times New Roman" panose="02020603050405020304" pitchFamily="18" charset="0"/>
              </a:rPr>
              <a:t>) là danh mục bán chạy nhất (37,4% tổng doanh số).</a:t>
            </a:r>
            <a:r>
              <a:rPr lang="en-US" sz="18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Đây</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là</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mặt</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chủ</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lực</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và</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đóng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góp</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đáng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kể</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vào</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doanh</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thu</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Trang phục (</a:t>
            </a:r>
            <a:r>
              <a:rPr lang="vi-VN" sz="1600" kern="0" err="1">
                <a:effectLst/>
                <a:latin typeface="Times New Roman" panose="02020603050405020304" pitchFamily="18" charset="0"/>
                <a:cs typeface="Times New Roman" panose="02020603050405020304" pitchFamily="18" charset="0"/>
              </a:rPr>
              <a:t>Apparel</a:t>
            </a:r>
            <a:r>
              <a:rPr lang="vi-VN" sz="1600" kern="0">
                <a:effectLst/>
                <a:latin typeface="Times New Roman" panose="02020603050405020304" pitchFamily="18" charset="0"/>
                <a:cs typeface="Times New Roman" panose="02020603050405020304" pitchFamily="18" charset="0"/>
              </a:rPr>
              <a:t>) đứng thứ hai (33,6% tổng doanh số).</a:t>
            </a:r>
            <a:endParaRPr lang="vi-VN" sz="1600" kern="100">
              <a:effectLst/>
              <a:latin typeface="Calibri" panose="020F0502020204030204" pitchFamily="34"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Trang phục thể thao (</a:t>
            </a:r>
            <a:r>
              <a:rPr lang="vi-VN" sz="1600" kern="0" err="1">
                <a:effectLst/>
                <a:latin typeface="Times New Roman" panose="02020603050405020304" pitchFamily="18" charset="0"/>
                <a:cs typeface="Times New Roman" panose="02020603050405020304" pitchFamily="18" charset="0"/>
              </a:rPr>
              <a:t>Athletic</a:t>
            </a:r>
            <a:r>
              <a:rPr lang="vi-VN" sz="1600" kern="0">
                <a:effectLst/>
                <a:latin typeface="Times New Roman" panose="02020603050405020304" pitchFamily="18" charset="0"/>
                <a:cs typeface="Times New Roman" panose="02020603050405020304" pitchFamily="18" charset="0"/>
              </a:rPr>
              <a:t> </a:t>
            </a:r>
            <a:r>
              <a:rPr lang="vi-VN" sz="1600" kern="0" err="1">
                <a:effectLst/>
                <a:latin typeface="Times New Roman" panose="02020603050405020304" pitchFamily="18" charset="0"/>
                <a:cs typeface="Times New Roman" panose="02020603050405020304" pitchFamily="18" charset="0"/>
              </a:rPr>
              <a:t>Footwear</a:t>
            </a:r>
            <a:r>
              <a:rPr lang="vi-VN" sz="1600" kern="0">
                <a:effectLst/>
                <a:latin typeface="Times New Roman" panose="02020603050405020304" pitchFamily="18" charset="0"/>
                <a:cs typeface="Times New Roman" panose="02020603050405020304" pitchFamily="18" charset="0"/>
              </a:rPr>
              <a:t>) xếp thứ ba (28,9% tổng doanh số).</a:t>
            </a:r>
            <a:endParaRPr lang="vi-VN" sz="1600" kern="100">
              <a:effectLst/>
              <a:latin typeface="Calibri" panose="020F0502020204030204" pitchFamily="34" charset="0"/>
              <a:cs typeface="Times New Roman" panose="02020603050405020304" pitchFamily="18" charset="0"/>
            </a:endParaRPr>
          </a:p>
        </p:txBody>
      </p:sp>
      <p:pic>
        <p:nvPicPr>
          <p:cNvPr id="4" name="Google Shape;2311;p54">
            <a:extLst>
              <a:ext uri="{FF2B5EF4-FFF2-40B4-BE49-F238E27FC236}">
                <a16:creationId xmlns:a16="http://schemas.microsoft.com/office/drawing/2014/main" id="{BC4C60DD-C77A-5032-42BE-AD1D6A4F0B6E}"/>
              </a:ext>
            </a:extLst>
          </p:cNvPr>
          <p:cNvPicPr preferRelativeResize="0"/>
          <p:nvPr/>
        </p:nvPicPr>
        <p:blipFill rotWithShape="1">
          <a:blip r:embed="rId2">
            <a:alphaModFix/>
          </a:blip>
          <a:srcRect t="9256" b="9256"/>
          <a:stretch/>
        </p:blipFill>
        <p:spPr>
          <a:xfrm>
            <a:off x="7862061" y="3684672"/>
            <a:ext cx="1372475" cy="1118390"/>
          </a:xfrm>
          <a:prstGeom prst="rect">
            <a:avLst/>
          </a:prstGeom>
          <a:noFill/>
          <a:ln>
            <a:noFill/>
          </a:ln>
        </p:spPr>
      </p:pic>
    </p:spTree>
    <p:extLst>
      <p:ext uri="{BB962C8B-B14F-4D97-AF65-F5344CB8AC3E}">
        <p14:creationId xmlns:p14="http://schemas.microsoft.com/office/powerpoint/2010/main" val="2593448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6F01CA-077A-B0B8-6B59-6CC030AE7446}"/>
              </a:ext>
            </a:extLst>
          </p:cNvPr>
          <p:cNvSpPr>
            <a:spLocks noGrp="1"/>
          </p:cNvSpPr>
          <p:nvPr>
            <p:ph type="title"/>
          </p:nvPr>
        </p:nvSpPr>
        <p:spPr>
          <a:xfrm>
            <a:off x="1255610" y="373112"/>
            <a:ext cx="6632778" cy="572700"/>
          </a:xfrm>
        </p:spPr>
        <p:txBody>
          <a:bodyPr/>
          <a:lstStyle/>
          <a:p>
            <a:r>
              <a:rPr lang="en-US" sz="2400" err="1"/>
              <a:t>Tổng</a:t>
            </a:r>
            <a:r>
              <a:rPr lang="en-US" sz="2400"/>
              <a:t> </a:t>
            </a:r>
            <a:r>
              <a:rPr lang="en-US" sz="2400" err="1"/>
              <a:t>số</a:t>
            </a:r>
            <a:r>
              <a:rPr lang="en-US" sz="2400"/>
              <a:t> </a:t>
            </a:r>
            <a:r>
              <a:rPr lang="en-US" sz="2400" err="1"/>
              <a:t>lượng</a:t>
            </a:r>
            <a:r>
              <a:rPr lang="en-US" sz="2400"/>
              <a:t> </a:t>
            </a:r>
            <a:r>
              <a:rPr lang="en-US" sz="2400" err="1"/>
              <a:t>sản</a:t>
            </a:r>
            <a:r>
              <a:rPr lang="en-US" sz="2400"/>
              <a:t> </a:t>
            </a:r>
            <a:r>
              <a:rPr lang="en-US" sz="2400" err="1"/>
              <a:t>phẩm</a:t>
            </a:r>
            <a:r>
              <a:rPr lang="en-US" sz="2400"/>
              <a:t> </a:t>
            </a:r>
            <a:r>
              <a:rPr lang="en-US" sz="2400" err="1"/>
              <a:t>bán</a:t>
            </a:r>
            <a:r>
              <a:rPr lang="en-US" sz="2400"/>
              <a:t> </a:t>
            </a:r>
            <a:r>
              <a:rPr lang="en-US" sz="2400" err="1"/>
              <a:t>ra</a:t>
            </a:r>
            <a:r>
              <a:rPr lang="en-US" sz="2400"/>
              <a:t> </a:t>
            </a:r>
            <a:r>
              <a:rPr lang="en-US" sz="2400" err="1"/>
              <a:t>theo</a:t>
            </a:r>
            <a:r>
              <a:rPr lang="en-US" sz="2400"/>
              <a:t> </a:t>
            </a:r>
            <a:r>
              <a:rPr lang="en-US" sz="2400" err="1"/>
              <a:t>danh</a:t>
            </a:r>
            <a:r>
              <a:rPr lang="en-US" sz="2400"/>
              <a:t> </a:t>
            </a:r>
            <a:r>
              <a:rPr lang="en-US" sz="2400" err="1"/>
              <a:t>mục</a:t>
            </a:r>
            <a:r>
              <a:rPr lang="en-US" sz="2400"/>
              <a:t> </a:t>
            </a:r>
            <a:r>
              <a:rPr lang="en-US" sz="2400" err="1"/>
              <a:t>sản</a:t>
            </a:r>
            <a:r>
              <a:rPr lang="en-US" sz="2400"/>
              <a:t> </a:t>
            </a:r>
            <a:r>
              <a:rPr lang="en-US" sz="2400" err="1"/>
              <a:t>phẩm</a:t>
            </a:r>
            <a:endParaRPr lang="en-US" sz="2400"/>
          </a:p>
        </p:txBody>
      </p:sp>
      <p:pic>
        <p:nvPicPr>
          <p:cNvPr id="2" name="Google Shape;2311;p54">
            <a:extLst>
              <a:ext uri="{FF2B5EF4-FFF2-40B4-BE49-F238E27FC236}">
                <a16:creationId xmlns:a16="http://schemas.microsoft.com/office/drawing/2014/main" id="{ACFD2C53-54CD-D5C3-6583-FED6A566EF15}"/>
              </a:ext>
            </a:extLst>
          </p:cNvPr>
          <p:cNvPicPr preferRelativeResize="0"/>
          <p:nvPr/>
        </p:nvPicPr>
        <p:blipFill rotWithShape="1">
          <a:blip r:embed="rId2">
            <a:alphaModFix/>
          </a:blip>
          <a:srcRect t="9256" b="9256"/>
          <a:stretch/>
        </p:blipFill>
        <p:spPr>
          <a:xfrm>
            <a:off x="7771525" y="3747302"/>
            <a:ext cx="1372475" cy="1118390"/>
          </a:xfrm>
          <a:prstGeom prst="rect">
            <a:avLst/>
          </a:prstGeom>
          <a:noFill/>
          <a:ln>
            <a:noFill/>
          </a:ln>
        </p:spPr>
      </p:pic>
      <p:grpSp>
        <p:nvGrpSpPr>
          <p:cNvPr id="3" name="Google Shape;2357;p55">
            <a:extLst>
              <a:ext uri="{FF2B5EF4-FFF2-40B4-BE49-F238E27FC236}">
                <a16:creationId xmlns:a16="http://schemas.microsoft.com/office/drawing/2014/main" id="{1526636B-6D74-FC11-55DA-440164F3F071}"/>
              </a:ext>
            </a:extLst>
          </p:cNvPr>
          <p:cNvGrpSpPr/>
          <p:nvPr/>
        </p:nvGrpSpPr>
        <p:grpSpPr>
          <a:xfrm>
            <a:off x="1124737" y="151558"/>
            <a:ext cx="575790" cy="507904"/>
            <a:chOff x="3161917" y="2170682"/>
            <a:chExt cx="458870" cy="404737"/>
          </a:xfrm>
        </p:grpSpPr>
        <p:sp>
          <p:nvSpPr>
            <p:cNvPr id="4" name="Google Shape;2358;p55">
              <a:extLst>
                <a:ext uri="{FF2B5EF4-FFF2-40B4-BE49-F238E27FC236}">
                  <a16:creationId xmlns:a16="http://schemas.microsoft.com/office/drawing/2014/main" id="{1BDAF06B-5742-8DB6-2EDD-5D0EC96DB817}"/>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 name="Google Shape;2359;p55">
              <a:extLst>
                <a:ext uri="{FF2B5EF4-FFF2-40B4-BE49-F238E27FC236}">
                  <a16:creationId xmlns:a16="http://schemas.microsoft.com/office/drawing/2014/main" id="{79949048-CCDC-296E-C001-6B06A0743159}"/>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60;p55">
              <a:extLst>
                <a:ext uri="{FF2B5EF4-FFF2-40B4-BE49-F238E27FC236}">
                  <a16:creationId xmlns:a16="http://schemas.microsoft.com/office/drawing/2014/main" id="{4E5CCF79-F0D6-39BD-CC69-211C3517756E}"/>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graph of sales&#10;&#10;Description automatically generated">
            <a:extLst>
              <a:ext uri="{FF2B5EF4-FFF2-40B4-BE49-F238E27FC236}">
                <a16:creationId xmlns:a16="http://schemas.microsoft.com/office/drawing/2014/main" id="{C3F49213-A498-1825-559B-DCD4E630C38F}"/>
              </a:ext>
            </a:extLst>
          </p:cNvPr>
          <p:cNvPicPr>
            <a:picLocks noChangeAspect="1"/>
          </p:cNvPicPr>
          <p:nvPr/>
        </p:nvPicPr>
        <p:blipFill>
          <a:blip r:embed="rId3"/>
          <a:stretch>
            <a:fillRect/>
          </a:stretch>
        </p:blipFill>
        <p:spPr>
          <a:xfrm>
            <a:off x="1268210" y="890535"/>
            <a:ext cx="6503316" cy="3935920"/>
          </a:xfrm>
          <a:prstGeom prst="rect">
            <a:avLst/>
          </a:prstGeom>
        </p:spPr>
      </p:pic>
    </p:spTree>
    <p:extLst>
      <p:ext uri="{BB962C8B-B14F-4D97-AF65-F5344CB8AC3E}">
        <p14:creationId xmlns:p14="http://schemas.microsoft.com/office/powerpoint/2010/main" val="1738009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6F01CA-077A-B0B8-6B59-6CC030AE7446}"/>
              </a:ext>
            </a:extLst>
          </p:cNvPr>
          <p:cNvSpPr>
            <a:spLocks noGrp="1"/>
          </p:cNvSpPr>
          <p:nvPr>
            <p:ph type="title"/>
          </p:nvPr>
        </p:nvSpPr>
        <p:spPr>
          <a:xfrm>
            <a:off x="720000" y="451118"/>
            <a:ext cx="7704000" cy="572700"/>
          </a:xfrm>
        </p:spPr>
        <p:txBody>
          <a:bodyPr/>
          <a:lstStyle/>
          <a:p>
            <a:r>
              <a:rPr lang="en-US" sz="2400" err="1"/>
              <a:t>Tổng</a:t>
            </a:r>
            <a:r>
              <a:rPr lang="en-US" sz="2400"/>
              <a:t> </a:t>
            </a:r>
            <a:r>
              <a:rPr lang="en-US" sz="2400" err="1"/>
              <a:t>số</a:t>
            </a:r>
            <a:r>
              <a:rPr lang="en-US" sz="2400"/>
              <a:t> </a:t>
            </a:r>
            <a:r>
              <a:rPr lang="en-US" sz="2400" err="1"/>
              <a:t>lượng</a:t>
            </a:r>
            <a:r>
              <a:rPr lang="en-US" sz="2400"/>
              <a:t> </a:t>
            </a:r>
            <a:r>
              <a:rPr lang="en-US" sz="2400" err="1"/>
              <a:t>sản</a:t>
            </a:r>
            <a:r>
              <a:rPr lang="en-US" sz="2400"/>
              <a:t> </a:t>
            </a:r>
            <a:r>
              <a:rPr lang="en-US" sz="2400" err="1"/>
              <a:t>phẩm</a:t>
            </a:r>
            <a:r>
              <a:rPr lang="en-US" sz="2400"/>
              <a:t> </a:t>
            </a:r>
            <a:r>
              <a:rPr lang="en-US" sz="2400" err="1"/>
              <a:t>bán</a:t>
            </a:r>
            <a:r>
              <a:rPr lang="en-US" sz="2400"/>
              <a:t> </a:t>
            </a:r>
            <a:r>
              <a:rPr lang="en-US" sz="2400" err="1"/>
              <a:t>ra</a:t>
            </a:r>
            <a:r>
              <a:rPr lang="en-US" sz="2400"/>
              <a:t> </a:t>
            </a:r>
            <a:r>
              <a:rPr lang="en-US" sz="2400" err="1"/>
              <a:t>theo</a:t>
            </a:r>
            <a:r>
              <a:rPr lang="en-US" sz="2400"/>
              <a:t> </a:t>
            </a:r>
            <a:r>
              <a:rPr lang="en-US" sz="2400" err="1"/>
              <a:t>danh</a:t>
            </a:r>
            <a:r>
              <a:rPr lang="en-US" sz="2400"/>
              <a:t> </a:t>
            </a:r>
            <a:r>
              <a:rPr lang="en-US" sz="2400" err="1"/>
              <a:t>mục</a:t>
            </a:r>
            <a:r>
              <a:rPr lang="en-US" sz="2400"/>
              <a:t> </a:t>
            </a:r>
            <a:r>
              <a:rPr lang="en-US" sz="2400" err="1"/>
              <a:t>sản</a:t>
            </a:r>
            <a:r>
              <a:rPr lang="en-US" sz="2400"/>
              <a:t> </a:t>
            </a:r>
            <a:r>
              <a:rPr lang="en-US" sz="2400" err="1"/>
              <a:t>phẩm</a:t>
            </a:r>
            <a:endParaRPr lang="en-US" sz="2400"/>
          </a:p>
        </p:txBody>
      </p:sp>
      <p:sp>
        <p:nvSpPr>
          <p:cNvPr id="5" name="TextBox 4">
            <a:extLst>
              <a:ext uri="{FF2B5EF4-FFF2-40B4-BE49-F238E27FC236}">
                <a16:creationId xmlns:a16="http://schemas.microsoft.com/office/drawing/2014/main" id="{9B89B9C0-A6DE-4151-2F0D-47D88F0D48F4}"/>
              </a:ext>
            </a:extLst>
          </p:cNvPr>
          <p:cNvSpPr txBox="1"/>
          <p:nvPr/>
        </p:nvSpPr>
        <p:spPr>
          <a:xfrm>
            <a:off x="1290180" y="1321638"/>
            <a:ext cx="6801633" cy="2437847"/>
          </a:xfrm>
          <a:prstGeom prst="rect">
            <a:avLst/>
          </a:prstGeom>
          <a:noFill/>
        </p:spPr>
        <p:txBody>
          <a:bodyPr wrap="square">
            <a:spAutoFit/>
          </a:bodyPr>
          <a:lstStyle/>
          <a:p>
            <a:pPr marL="34290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Tổng Quan Số Lượng Sản Phẩm Bán Ra</a:t>
            </a:r>
            <a:endParaRPr lang="vi-VN" sz="1600" kern="100">
              <a:effectLst/>
              <a:latin typeface="Times New Roman" panose="02020603050405020304" pitchFamily="18"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kern="0">
                <a:effectLst/>
                <a:latin typeface="Times New Roman" panose="02020603050405020304" pitchFamily="18" charset="0"/>
                <a:cs typeface="Times New Roman" panose="02020603050405020304" pitchFamily="18" charset="0"/>
              </a:rPr>
              <a:t>Nam </a:t>
            </a:r>
            <a:r>
              <a:rPr lang="en-US" sz="1600" kern="0" err="1">
                <a:effectLst/>
                <a:latin typeface="Times New Roman" panose="02020603050405020304" pitchFamily="18" charset="0"/>
                <a:cs typeface="Times New Roman" panose="02020603050405020304" pitchFamily="18" charset="0"/>
              </a:rPr>
              <a:t>giới</a:t>
            </a:r>
            <a:r>
              <a:rPr lang="en-US" sz="1600" kern="0">
                <a:effectLst/>
                <a:latin typeface="Times New Roman" panose="02020603050405020304" pitchFamily="18" charset="0"/>
                <a:cs typeface="Times New Roman" panose="02020603050405020304" pitchFamily="18" charset="0"/>
              </a:rPr>
              <a:t>: 1,335,529 </a:t>
            </a:r>
            <a:r>
              <a:rPr lang="en-US" sz="1600" kern="0" err="1">
                <a:effectLst/>
                <a:latin typeface="Times New Roman" panose="02020603050405020304" pitchFamily="18" charset="0"/>
                <a:cs typeface="Times New Roman" panose="02020603050405020304" pitchFamily="18" charset="0"/>
              </a:rPr>
              <a:t>sản</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phẩm</a:t>
            </a:r>
            <a:endParaRPr lang="en-US" sz="1600" kern="100">
              <a:effectLst/>
              <a:latin typeface="Times New Roman" panose="02020603050405020304" pitchFamily="18"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kern="0" err="1">
                <a:effectLst/>
                <a:latin typeface="Times New Roman" panose="02020603050405020304" pitchFamily="18" charset="0"/>
                <a:cs typeface="Times New Roman" panose="02020603050405020304" pitchFamily="18" charset="0"/>
              </a:rPr>
              <a:t>Phụ</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nữ</a:t>
            </a:r>
            <a:r>
              <a:rPr lang="en-US" sz="1600" kern="0">
                <a:effectLst/>
                <a:latin typeface="Times New Roman" panose="02020603050405020304" pitchFamily="18" charset="0"/>
                <a:cs typeface="Times New Roman" panose="02020603050405020304" pitchFamily="18" charset="0"/>
              </a:rPr>
              <a:t>: 1,143,332 </a:t>
            </a:r>
            <a:r>
              <a:rPr lang="en-US" sz="1600" kern="0" err="1">
                <a:effectLst/>
                <a:latin typeface="Times New Roman" panose="02020603050405020304" pitchFamily="18" charset="0"/>
                <a:cs typeface="Times New Roman" panose="02020603050405020304" pitchFamily="18" charset="0"/>
              </a:rPr>
              <a:t>sản</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phẩm</a:t>
            </a:r>
            <a:r>
              <a:rPr lang="en-US" sz="1600" kern="0">
                <a:effectLst/>
                <a:latin typeface="Times New Roman" panose="02020603050405020304" pitchFamily="18" charset="0"/>
                <a:cs typeface="Times New Roman" panose="02020603050405020304" pitchFamily="18" charset="0"/>
              </a:rPr>
              <a:t>.</a:t>
            </a:r>
            <a:endParaRPr lang="vi-VN" sz="1600" kern="100">
              <a:effectLst/>
              <a:latin typeface="Times New Roman" panose="02020603050405020304" pitchFamily="18"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vi-VN" sz="1600" b="1" kern="0" err="1">
                <a:effectLst/>
                <a:latin typeface="Times New Roman" panose="02020603050405020304" pitchFamily="18" charset="0"/>
                <a:cs typeface="Times New Roman" panose="02020603050405020304" pitchFamily="18" charset="0"/>
              </a:rPr>
              <a:t>Street</a:t>
            </a:r>
            <a:r>
              <a:rPr lang="vi-VN" sz="1600" b="1" kern="0">
                <a:effectLst/>
                <a:latin typeface="Times New Roman" panose="02020603050405020304" pitchFamily="18" charset="0"/>
                <a:cs typeface="Times New Roman" panose="02020603050405020304" pitchFamily="18" charset="0"/>
              </a:rPr>
              <a:t> </a:t>
            </a:r>
            <a:r>
              <a:rPr lang="vi-VN" sz="1600" b="1" kern="0" err="1">
                <a:effectLst/>
                <a:latin typeface="Times New Roman" panose="02020603050405020304" pitchFamily="18" charset="0"/>
                <a:cs typeface="Times New Roman" panose="02020603050405020304" pitchFamily="18" charset="0"/>
              </a:rPr>
              <a:t>Footwear</a:t>
            </a:r>
            <a:r>
              <a:rPr lang="vi-VN" sz="1600" b="1" kern="0">
                <a:effectLst/>
                <a:latin typeface="Times New Roman" panose="02020603050405020304" pitchFamily="18" charset="0"/>
                <a:cs typeface="Times New Roman" panose="02020603050405020304" pitchFamily="18" charset="0"/>
              </a:rPr>
              <a:t> </a:t>
            </a:r>
            <a:r>
              <a:rPr lang="en-US" sz="1600" b="1"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là</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mặt</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a:t>
            </a:r>
            <a:r>
              <a:rPr lang="vi-VN" sz="1600" kern="0">
                <a:effectLst/>
                <a:latin typeface="Times New Roman" panose="02020603050405020304" pitchFamily="18" charset="0"/>
                <a:cs typeface="Times New Roman" panose="02020603050405020304" pitchFamily="18" charset="0"/>
              </a:rPr>
              <a:t>ưa chuộng</a:t>
            </a:r>
            <a:r>
              <a:rPr lang="en-US" sz="1600" kern="0">
                <a:effectLst/>
                <a:latin typeface="Times New Roman" panose="02020603050405020304" pitchFamily="18" charset="0"/>
                <a:cs typeface="Times New Roman" panose="02020603050405020304" pitchFamily="18" charset="0"/>
              </a:rPr>
              <a:t> </a:t>
            </a:r>
            <a:r>
              <a:rPr lang="vi-VN" sz="1600" kern="0">
                <a:effectLst/>
                <a:latin typeface="Times New Roman" panose="02020603050405020304" pitchFamily="18" charset="0"/>
                <a:cs typeface="Times New Roman" panose="02020603050405020304" pitchFamily="18" charset="0"/>
              </a:rPr>
              <a:t>nhất</a:t>
            </a:r>
            <a:r>
              <a:rPr lang="en-US" sz="1600" kern="0">
                <a:effectLst/>
                <a:latin typeface="Times New Roman" panose="02020603050405020304" pitchFamily="18" charset="0"/>
                <a:cs typeface="Times New Roman" panose="02020603050405020304" pitchFamily="18" charset="0"/>
              </a:rPr>
              <a:t> ở Nam</a:t>
            </a:r>
            <a:r>
              <a:rPr lang="vi-VN" sz="1600" kern="0">
                <a:effectLst/>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và</a:t>
            </a:r>
            <a:r>
              <a:rPr lang="en-US" sz="1600">
                <a:latin typeface="Times New Roman" panose="02020603050405020304" pitchFamily="18" charset="0"/>
                <a:cs typeface="Times New Roman" panose="02020603050405020304" pitchFamily="18" charset="0"/>
              </a:rPr>
              <a:t> </a:t>
            </a:r>
            <a:r>
              <a:rPr lang="vi-VN" sz="1600" kern="0">
                <a:effectLst/>
                <a:latin typeface="Times New Roman" panose="02020603050405020304" pitchFamily="18" charset="0"/>
                <a:cs typeface="Times New Roman" panose="02020603050405020304" pitchFamily="18" charset="0"/>
              </a:rPr>
              <a:t>kém ưa chuộng nhất ở </a:t>
            </a:r>
            <a:r>
              <a:rPr lang="en-US" sz="1600" kern="0">
                <a:effectLst/>
                <a:latin typeface="Times New Roman" panose="02020603050405020304" pitchFamily="18" charset="0"/>
                <a:cs typeface="Times New Roman" panose="02020603050405020304" pitchFamily="18" charset="0"/>
              </a:rPr>
              <a:t>N</a:t>
            </a:r>
            <a:r>
              <a:rPr lang="vi-VN" sz="1600" kern="0">
                <a:effectLst/>
                <a:latin typeface="Times New Roman" panose="02020603050405020304" pitchFamily="18" charset="0"/>
                <a:cs typeface="Times New Roman" panose="02020603050405020304" pitchFamily="18" charset="0"/>
              </a:rPr>
              <a:t>ữ . Và ngược lại, </a:t>
            </a:r>
            <a:r>
              <a:rPr lang="vi-VN" sz="1600" b="1" kern="0" err="1">
                <a:effectLst/>
                <a:latin typeface="Times New Roman" panose="02020603050405020304" pitchFamily="18" charset="0"/>
                <a:cs typeface="Times New Roman" panose="02020603050405020304" pitchFamily="18" charset="0"/>
              </a:rPr>
              <a:t>Apparel</a:t>
            </a:r>
            <a:r>
              <a:rPr lang="vi-VN" sz="1600" kern="0">
                <a:effectLst/>
                <a:latin typeface="Times New Roman" panose="02020603050405020304" pitchFamily="18" charset="0"/>
                <a:cs typeface="Times New Roman" panose="02020603050405020304" pitchFamily="18" charset="0"/>
              </a:rPr>
              <a:t> là mặt hàng ưa chuộng nhất ở Nữ nhưng lại là mặt hàng kém ưa chuộng nhất ở Nam.</a:t>
            </a:r>
            <a:endParaRPr lang="vi-VN" sz="1600" kern="100">
              <a:effectLst/>
              <a:latin typeface="Times New Roman" panose="02020603050405020304" pitchFamily="18" charset="0"/>
              <a:cs typeface="Times New Roman" panose="02020603050405020304" pitchFamily="18" charset="0"/>
            </a:endParaRPr>
          </a:p>
          <a:p>
            <a:pPr marL="342900" lvl="0" indent="-342900">
              <a:lnSpc>
                <a:spcPct val="107000"/>
              </a:lnSpc>
              <a:spcBef>
                <a:spcPts val="500"/>
              </a:spcBef>
              <a:spcAft>
                <a:spcPts val="500"/>
              </a:spcAft>
              <a:buFont typeface="Symbol" panose="05050102010706020507" pitchFamily="18" charset="2"/>
              <a:buChar char=""/>
            </a:pPr>
            <a:endParaRPr lang="vi-VN" sz="1600" kern="100">
              <a:effectLst/>
              <a:latin typeface="Times New Roman" panose="02020603050405020304" pitchFamily="18" charset="0"/>
              <a:cs typeface="Times New Roman" panose="02020603050405020304" pitchFamily="18" charset="0"/>
            </a:endParaRPr>
          </a:p>
        </p:txBody>
      </p:sp>
      <p:pic>
        <p:nvPicPr>
          <p:cNvPr id="7" name="Google Shape;2311;p54">
            <a:extLst>
              <a:ext uri="{FF2B5EF4-FFF2-40B4-BE49-F238E27FC236}">
                <a16:creationId xmlns:a16="http://schemas.microsoft.com/office/drawing/2014/main" id="{157AF429-CB45-2AE5-A7AB-BEFFDDF48A01}"/>
              </a:ext>
            </a:extLst>
          </p:cNvPr>
          <p:cNvPicPr preferRelativeResize="0"/>
          <p:nvPr/>
        </p:nvPicPr>
        <p:blipFill rotWithShape="1">
          <a:blip r:embed="rId2">
            <a:alphaModFix/>
          </a:blip>
          <a:srcRect t="9256" b="9256"/>
          <a:stretch/>
        </p:blipFill>
        <p:spPr>
          <a:xfrm>
            <a:off x="7771525" y="3759485"/>
            <a:ext cx="1372475" cy="1118390"/>
          </a:xfrm>
          <a:prstGeom prst="rect">
            <a:avLst/>
          </a:prstGeom>
          <a:noFill/>
          <a:ln>
            <a:noFill/>
          </a:ln>
        </p:spPr>
      </p:pic>
    </p:spTree>
    <p:extLst>
      <p:ext uri="{BB962C8B-B14F-4D97-AF65-F5344CB8AC3E}">
        <p14:creationId xmlns:p14="http://schemas.microsoft.com/office/powerpoint/2010/main" val="1840830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953A45-906C-A76C-3948-28B971CA427B}"/>
              </a:ext>
            </a:extLst>
          </p:cNvPr>
          <p:cNvSpPr>
            <a:spLocks noGrp="1"/>
          </p:cNvSpPr>
          <p:nvPr>
            <p:ph type="title"/>
          </p:nvPr>
        </p:nvSpPr>
        <p:spPr>
          <a:xfrm>
            <a:off x="719999" y="238465"/>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Phương</a:t>
            </a:r>
            <a:r>
              <a:rPr lang="en-US" sz="2400"/>
              <a:t> </a:t>
            </a:r>
            <a:r>
              <a:rPr lang="en-US" sz="2400" err="1"/>
              <a:t>thức</a:t>
            </a:r>
            <a:r>
              <a:rPr lang="en-US" sz="2400"/>
              <a:t> </a:t>
            </a:r>
            <a:r>
              <a:rPr lang="en-US" sz="2400" err="1"/>
              <a:t>bán</a:t>
            </a:r>
            <a:r>
              <a:rPr lang="en-US" sz="2400"/>
              <a:t> </a:t>
            </a:r>
            <a:r>
              <a:rPr lang="en-US" sz="2400" err="1"/>
              <a:t>hàng</a:t>
            </a:r>
            <a:endParaRPr lang="en-US" sz="2400"/>
          </a:p>
        </p:txBody>
      </p:sp>
      <p:pic>
        <p:nvPicPr>
          <p:cNvPr id="2" name="Google Shape;2311;p54">
            <a:extLst>
              <a:ext uri="{FF2B5EF4-FFF2-40B4-BE49-F238E27FC236}">
                <a16:creationId xmlns:a16="http://schemas.microsoft.com/office/drawing/2014/main" id="{F955A578-9437-00C9-6E7E-E9109348A709}"/>
              </a:ext>
            </a:extLst>
          </p:cNvPr>
          <p:cNvPicPr preferRelativeResize="0"/>
          <p:nvPr/>
        </p:nvPicPr>
        <p:blipFill rotWithShape="1">
          <a:blip r:embed="rId2">
            <a:alphaModFix/>
          </a:blip>
          <a:srcRect t="9256" b="9256"/>
          <a:stretch/>
        </p:blipFill>
        <p:spPr>
          <a:xfrm>
            <a:off x="7737762" y="3697199"/>
            <a:ext cx="1372475" cy="1118390"/>
          </a:xfrm>
          <a:prstGeom prst="rect">
            <a:avLst/>
          </a:prstGeom>
          <a:noFill/>
          <a:ln>
            <a:noFill/>
          </a:ln>
        </p:spPr>
      </p:pic>
      <p:grpSp>
        <p:nvGrpSpPr>
          <p:cNvPr id="3" name="Google Shape;2357;p55">
            <a:extLst>
              <a:ext uri="{FF2B5EF4-FFF2-40B4-BE49-F238E27FC236}">
                <a16:creationId xmlns:a16="http://schemas.microsoft.com/office/drawing/2014/main" id="{CB1F6692-AAE2-E2F0-306A-B2228C42481F}"/>
              </a:ext>
            </a:extLst>
          </p:cNvPr>
          <p:cNvGrpSpPr/>
          <p:nvPr/>
        </p:nvGrpSpPr>
        <p:grpSpPr>
          <a:xfrm>
            <a:off x="569687" y="270863"/>
            <a:ext cx="575790" cy="507904"/>
            <a:chOff x="3161917" y="2170682"/>
            <a:chExt cx="458870" cy="404737"/>
          </a:xfrm>
        </p:grpSpPr>
        <p:sp>
          <p:nvSpPr>
            <p:cNvPr id="4" name="Google Shape;2358;p55">
              <a:extLst>
                <a:ext uri="{FF2B5EF4-FFF2-40B4-BE49-F238E27FC236}">
                  <a16:creationId xmlns:a16="http://schemas.microsoft.com/office/drawing/2014/main" id="{879AD2F0-D71C-4534-F49D-CF4383AD87A2}"/>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 name="Google Shape;2359;p55">
              <a:extLst>
                <a:ext uri="{FF2B5EF4-FFF2-40B4-BE49-F238E27FC236}">
                  <a16:creationId xmlns:a16="http://schemas.microsoft.com/office/drawing/2014/main" id="{8E00EADC-7F0D-38FD-2057-7906A177E423}"/>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60;p55">
              <a:extLst>
                <a:ext uri="{FF2B5EF4-FFF2-40B4-BE49-F238E27FC236}">
                  <a16:creationId xmlns:a16="http://schemas.microsoft.com/office/drawing/2014/main" id="{E6F71F19-6A10-151C-C484-E4543B318FD3}"/>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graph of sales by a method&#10;&#10;Description automatically generated">
            <a:extLst>
              <a:ext uri="{FF2B5EF4-FFF2-40B4-BE49-F238E27FC236}">
                <a16:creationId xmlns:a16="http://schemas.microsoft.com/office/drawing/2014/main" id="{7B19E9DD-00F9-6872-226A-A8D151794AC4}"/>
              </a:ext>
            </a:extLst>
          </p:cNvPr>
          <p:cNvPicPr>
            <a:picLocks noChangeAspect="1"/>
          </p:cNvPicPr>
          <p:nvPr/>
        </p:nvPicPr>
        <p:blipFill>
          <a:blip r:embed="rId3"/>
          <a:stretch>
            <a:fillRect/>
          </a:stretch>
        </p:blipFill>
        <p:spPr>
          <a:xfrm>
            <a:off x="1387602" y="754090"/>
            <a:ext cx="6368795" cy="4061499"/>
          </a:xfrm>
          <a:prstGeom prst="rect">
            <a:avLst/>
          </a:prstGeom>
        </p:spPr>
      </p:pic>
    </p:spTree>
    <p:extLst>
      <p:ext uri="{BB962C8B-B14F-4D97-AF65-F5344CB8AC3E}">
        <p14:creationId xmlns:p14="http://schemas.microsoft.com/office/powerpoint/2010/main" val="235244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2E46121-4D06-0CFC-A954-FA5086C5C969}"/>
              </a:ext>
            </a:extLst>
          </p:cNvPr>
          <p:cNvSpPr txBox="1">
            <a:spLocks/>
          </p:cNvSpPr>
          <p:nvPr/>
        </p:nvSpPr>
        <p:spPr>
          <a:xfrm>
            <a:off x="893898" y="314356"/>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Phương</a:t>
            </a:r>
            <a:r>
              <a:rPr lang="en-US" sz="2400"/>
              <a:t> </a:t>
            </a:r>
            <a:r>
              <a:rPr lang="en-US" sz="2400" err="1"/>
              <a:t>thức</a:t>
            </a:r>
            <a:r>
              <a:rPr lang="en-US" sz="2400"/>
              <a:t> </a:t>
            </a:r>
            <a:r>
              <a:rPr lang="en-US" sz="2400" err="1"/>
              <a:t>bán</a:t>
            </a:r>
            <a:r>
              <a:rPr lang="en-US" sz="2400"/>
              <a:t> </a:t>
            </a:r>
            <a:r>
              <a:rPr lang="en-US" sz="2400" err="1"/>
              <a:t>hàng</a:t>
            </a:r>
            <a:endParaRPr lang="en-US" sz="2400"/>
          </a:p>
        </p:txBody>
      </p:sp>
      <p:sp>
        <p:nvSpPr>
          <p:cNvPr id="16" name="TextBox 15">
            <a:extLst>
              <a:ext uri="{FF2B5EF4-FFF2-40B4-BE49-F238E27FC236}">
                <a16:creationId xmlns:a16="http://schemas.microsoft.com/office/drawing/2014/main" id="{6BB9F0C4-6459-12B5-B5FB-534267325D0C}"/>
              </a:ext>
            </a:extLst>
          </p:cNvPr>
          <p:cNvSpPr txBox="1"/>
          <p:nvPr/>
        </p:nvSpPr>
        <p:spPr>
          <a:xfrm>
            <a:off x="1290180" y="1321638"/>
            <a:ext cx="6801633" cy="2436564"/>
          </a:xfrm>
          <a:prstGeom prst="rect">
            <a:avLst/>
          </a:prstGeom>
          <a:noFill/>
        </p:spPr>
        <p:txBody>
          <a:bodyPr wrap="square">
            <a:spAutoFit/>
          </a:bodyPr>
          <a:lstStyle/>
          <a:p>
            <a:pPr marL="342900" indent="-342900">
              <a:lnSpc>
                <a:spcPct val="107000"/>
              </a:lnSpc>
              <a:spcBef>
                <a:spcPts val="500"/>
              </a:spcBef>
              <a:spcAft>
                <a:spcPts val="500"/>
              </a:spcAft>
              <a:buFont typeface="Symbol" panose="05050102010706020507" pitchFamily="18" charset="2"/>
              <a:buChar char=""/>
            </a:pPr>
            <a:r>
              <a:rPr lang="vi-VN" sz="1600" kern="0">
                <a:effectLst/>
                <a:latin typeface="Times New Roman" panose="02020603050405020304" pitchFamily="18" charset="0"/>
                <a:cs typeface="Times New Roman" panose="02020603050405020304" pitchFamily="18" charset="0"/>
              </a:rPr>
              <a:t>Biểu đồ hình cột thể hiện tổng doanh số bán hàng được chia thành ba phương thức</a:t>
            </a:r>
            <a:r>
              <a:rPr lang="en-US" sz="1600" kern="0">
                <a:effectLst/>
                <a:latin typeface="Times New Roman" panose="02020603050405020304" pitchFamily="18" charset="0"/>
                <a:cs typeface="Times New Roman" panose="02020603050405020304" pitchFamily="18" charset="0"/>
              </a:rPr>
              <a:t>:</a:t>
            </a:r>
            <a:endParaRPr lang="vi-VN" sz="1600" kern="100">
              <a:effectLst/>
              <a:latin typeface="Times New Roman" panose="02020603050405020304" pitchFamily="18"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B</a:t>
            </a:r>
            <a:r>
              <a:rPr lang="en-US" sz="1600" kern="0">
                <a:effectLst/>
                <a:latin typeface="Times New Roman" panose="02020603050405020304" pitchFamily="18" charset="0"/>
                <a:cs typeface="Times New Roman" panose="02020603050405020304" pitchFamily="18" charset="0"/>
              </a:rPr>
              <a:t>án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trực</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tiếp</a:t>
            </a:r>
            <a:r>
              <a:rPr lang="en-US" sz="1600" kern="0">
                <a:effectLst/>
                <a:latin typeface="Times New Roman" panose="02020603050405020304" pitchFamily="18" charset="0"/>
                <a:cs typeface="Times New Roman" panose="02020603050405020304" pitchFamily="18" charset="0"/>
              </a:rPr>
              <a:t> (In-store)</a:t>
            </a:r>
            <a:r>
              <a:rPr lang="en-US" sz="1600" kern="100">
                <a:latin typeface="Times New Roman" panose="02020603050405020304" pitchFamily="18" charset="0"/>
                <a:cs typeface="Times New Roman" panose="02020603050405020304" pitchFamily="18" charset="0"/>
              </a:rPr>
              <a:t>: </a:t>
            </a:r>
            <a:r>
              <a:rPr lang="en-US" sz="1600" kern="0">
                <a:effectLst/>
                <a:latin typeface="Times New Roman" panose="02020603050405020304" pitchFamily="18" charset="0"/>
                <a:cs typeface="Times New Roman" panose="02020603050405020304" pitchFamily="18" charset="0"/>
              </a:rPr>
              <a:t>$356.6M</a:t>
            </a:r>
            <a:endParaRPr lang="en-US" sz="1600" kern="100">
              <a:effectLst/>
              <a:latin typeface="Times New Roman" panose="02020603050405020304" pitchFamily="18"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B</a:t>
            </a:r>
            <a:r>
              <a:rPr lang="en-US" sz="1600" kern="0">
                <a:effectLst/>
                <a:latin typeface="Times New Roman" panose="02020603050405020304" pitchFamily="18" charset="0"/>
                <a:cs typeface="Times New Roman" panose="02020603050405020304" pitchFamily="18" charset="0"/>
              </a:rPr>
              <a:t>án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trực</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tuyến</a:t>
            </a:r>
            <a:r>
              <a:rPr lang="en-US" sz="1600" kern="0">
                <a:effectLst/>
                <a:latin typeface="Times New Roman" panose="02020603050405020304" pitchFamily="18" charset="0"/>
                <a:cs typeface="Times New Roman" panose="02020603050405020304" pitchFamily="18" charset="0"/>
              </a:rPr>
              <a:t> (Online): $295.6M</a:t>
            </a:r>
            <a:endParaRPr lang="en-US" sz="1600" kern="100">
              <a:effectLst/>
              <a:latin typeface="Times New Roman" panose="02020603050405020304" pitchFamily="18" charset="0"/>
              <a:cs typeface="Times New Roman" panose="02020603050405020304" pitchFamily="18" charset="0"/>
            </a:endParaRPr>
          </a:p>
          <a:p>
            <a:pPr marL="742950" lvl="1" indent="-285750">
              <a:lnSpc>
                <a:spcPct val="107000"/>
              </a:lnSpc>
              <a:spcBef>
                <a:spcPts val="500"/>
              </a:spcBef>
              <a:spcAft>
                <a:spcPts val="500"/>
              </a:spcAft>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B</a:t>
            </a:r>
            <a:r>
              <a:rPr lang="en-US" sz="1600" kern="0">
                <a:effectLst/>
                <a:latin typeface="Times New Roman" panose="02020603050405020304" pitchFamily="18" charset="0"/>
                <a:cs typeface="Times New Roman" panose="02020603050405020304" pitchFamily="18" charset="0"/>
              </a:rPr>
              <a:t>án </a:t>
            </a:r>
            <a:r>
              <a:rPr lang="en-US" sz="1600" kern="0" err="1">
                <a:effectLst/>
                <a:latin typeface="Times New Roman" panose="02020603050405020304" pitchFamily="18" charset="0"/>
                <a:cs typeface="Times New Roman" panose="02020603050405020304" pitchFamily="18" charset="0"/>
              </a:rPr>
              <a:t>hàng</a:t>
            </a:r>
            <a:r>
              <a:rPr lang="en-US" sz="1600" kern="0">
                <a:effectLst/>
                <a:latin typeface="Times New Roman" panose="02020603050405020304" pitchFamily="18" charset="0"/>
                <a:cs typeface="Times New Roman" panose="02020603050405020304" pitchFamily="18" charset="0"/>
              </a:rPr>
              <a:t> qua </a:t>
            </a:r>
            <a:r>
              <a:rPr lang="en-US" sz="1600" kern="0" err="1">
                <a:effectLst/>
                <a:latin typeface="Times New Roman" panose="02020603050405020304" pitchFamily="18" charset="0"/>
                <a:cs typeface="Times New Roman" panose="02020603050405020304" pitchFamily="18" charset="0"/>
              </a:rPr>
              <a:t>đại</a:t>
            </a:r>
            <a:r>
              <a:rPr lang="en-US" sz="1600" kern="0">
                <a:effectLst/>
                <a:latin typeface="Times New Roman" panose="02020603050405020304" pitchFamily="18" charset="0"/>
                <a:cs typeface="Times New Roman" panose="02020603050405020304" pitchFamily="18" charset="0"/>
              </a:rPr>
              <a:t> </a:t>
            </a:r>
            <a:r>
              <a:rPr lang="en-US" sz="1600" kern="0" err="1">
                <a:effectLst/>
                <a:latin typeface="Times New Roman" panose="02020603050405020304" pitchFamily="18" charset="0"/>
                <a:cs typeface="Times New Roman" panose="02020603050405020304" pitchFamily="18" charset="0"/>
              </a:rPr>
              <a:t>lý</a:t>
            </a:r>
            <a:r>
              <a:rPr lang="en-US" sz="1600" kern="0">
                <a:effectLst/>
                <a:latin typeface="Times New Roman" panose="02020603050405020304" pitchFamily="18" charset="0"/>
                <a:cs typeface="Times New Roman" panose="02020603050405020304" pitchFamily="18" charset="0"/>
              </a:rPr>
              <a:t> (Outlet):  $247.7 M</a:t>
            </a:r>
            <a:endParaRPr lang="vi-VN" sz="1600" kern="100">
              <a:effectLst/>
              <a:latin typeface="Times New Roman" panose="02020603050405020304" pitchFamily="18" charset="0"/>
              <a:cs typeface="Times New Roman" panose="02020603050405020304" pitchFamily="18" charset="0"/>
            </a:endParaRPr>
          </a:p>
          <a:p>
            <a:pPr marL="342900" indent="-342900">
              <a:lnSpc>
                <a:spcPct val="107000"/>
              </a:lnSpc>
              <a:spcBef>
                <a:spcPts val="500"/>
              </a:spcBef>
              <a:spcAft>
                <a:spcPts val="500"/>
              </a:spcAft>
              <a:buFont typeface="Symbol" panose="05050102010706020507" pitchFamily="18" charset="2"/>
              <a:buChar char=""/>
            </a:pPr>
            <a:r>
              <a:rPr lang="en-US" sz="1600">
                <a:latin typeface="Times New Roman" panose="02020603050405020304" pitchFamily="18" charset="0"/>
                <a:cs typeface="Times New Roman" panose="02020603050405020304" pitchFamily="18" charset="0"/>
              </a:rPr>
              <a:t>B</a:t>
            </a:r>
            <a:r>
              <a:rPr lang="vi-VN" sz="1600" kern="0">
                <a:effectLst/>
                <a:latin typeface="Times New Roman" panose="02020603050405020304" pitchFamily="18" charset="0"/>
                <a:cs typeface="Times New Roman" panose="02020603050405020304" pitchFamily="18" charset="0"/>
              </a:rPr>
              <a:t>án hàng trực tiếp là phương thức hiệu quả nhất trong việc tạo doanh thu cho doanh nghiệp</a:t>
            </a:r>
            <a:r>
              <a:rPr lang="en-US" sz="1600" kern="0">
                <a:effectLst/>
                <a:latin typeface="Times New Roman" panose="02020603050405020304" pitchFamily="18" charset="0"/>
                <a:cs typeface="Times New Roman" panose="02020603050405020304" pitchFamily="18" charset="0"/>
              </a:rPr>
              <a:t>.</a:t>
            </a:r>
            <a:endParaRPr lang="vi-VN" sz="1600" kern="100">
              <a:effectLst/>
              <a:latin typeface="Times New Roman" panose="02020603050405020304" pitchFamily="18" charset="0"/>
              <a:cs typeface="Times New Roman" panose="02020603050405020304" pitchFamily="18" charset="0"/>
            </a:endParaRPr>
          </a:p>
        </p:txBody>
      </p:sp>
      <p:pic>
        <p:nvPicPr>
          <p:cNvPr id="18" name="Google Shape;2311;p54">
            <a:extLst>
              <a:ext uri="{FF2B5EF4-FFF2-40B4-BE49-F238E27FC236}">
                <a16:creationId xmlns:a16="http://schemas.microsoft.com/office/drawing/2014/main" id="{8FBA3608-8A9E-AB91-F9E9-D529332EC9AF}"/>
              </a:ext>
            </a:extLst>
          </p:cNvPr>
          <p:cNvPicPr preferRelativeResize="0"/>
          <p:nvPr/>
        </p:nvPicPr>
        <p:blipFill rotWithShape="1">
          <a:blip r:embed="rId2">
            <a:alphaModFix/>
          </a:blip>
          <a:srcRect t="9256" b="9256"/>
          <a:stretch/>
        </p:blipFill>
        <p:spPr>
          <a:xfrm>
            <a:off x="7771525" y="3647094"/>
            <a:ext cx="1372475" cy="1118390"/>
          </a:xfrm>
          <a:prstGeom prst="rect">
            <a:avLst/>
          </a:prstGeom>
          <a:noFill/>
          <a:ln>
            <a:noFill/>
          </a:ln>
        </p:spPr>
      </p:pic>
      <p:grpSp>
        <p:nvGrpSpPr>
          <p:cNvPr id="19" name="Google Shape;2357;p55">
            <a:extLst>
              <a:ext uri="{FF2B5EF4-FFF2-40B4-BE49-F238E27FC236}">
                <a16:creationId xmlns:a16="http://schemas.microsoft.com/office/drawing/2014/main" id="{86652014-B72F-8EB9-6798-21D06C2132F4}"/>
              </a:ext>
            </a:extLst>
          </p:cNvPr>
          <p:cNvGrpSpPr/>
          <p:nvPr/>
        </p:nvGrpSpPr>
        <p:grpSpPr>
          <a:xfrm>
            <a:off x="719999" y="330077"/>
            <a:ext cx="575790" cy="507904"/>
            <a:chOff x="3161917" y="2170682"/>
            <a:chExt cx="458870" cy="404737"/>
          </a:xfrm>
        </p:grpSpPr>
        <p:sp>
          <p:nvSpPr>
            <p:cNvPr id="20" name="Google Shape;2358;p55">
              <a:extLst>
                <a:ext uri="{FF2B5EF4-FFF2-40B4-BE49-F238E27FC236}">
                  <a16:creationId xmlns:a16="http://schemas.microsoft.com/office/drawing/2014/main" id="{0D498F8D-C012-9A74-498D-5251E97CC355}"/>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1" name="Google Shape;2359;p55">
              <a:extLst>
                <a:ext uri="{FF2B5EF4-FFF2-40B4-BE49-F238E27FC236}">
                  <a16:creationId xmlns:a16="http://schemas.microsoft.com/office/drawing/2014/main" id="{B15FCA84-A78B-FD2D-E60C-DDD5689B6FF4}"/>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0;p55">
              <a:extLst>
                <a:ext uri="{FF2B5EF4-FFF2-40B4-BE49-F238E27FC236}">
                  <a16:creationId xmlns:a16="http://schemas.microsoft.com/office/drawing/2014/main" id="{8A214BD6-5DCA-456B-C543-BA9D145FCE62}"/>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6635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AD8BB4-807F-952E-F566-167E01BEA6C9}"/>
              </a:ext>
            </a:extLst>
          </p:cNvPr>
          <p:cNvSpPr>
            <a:spLocks noGrp="1"/>
          </p:cNvSpPr>
          <p:nvPr>
            <p:ph type="title"/>
          </p:nvPr>
        </p:nvSpPr>
        <p:spPr>
          <a:xfrm>
            <a:off x="720000" y="229364"/>
            <a:ext cx="7704000" cy="572700"/>
          </a:xfrm>
        </p:spPr>
        <p:txBody>
          <a:bodyPr/>
          <a:lstStyle/>
          <a:p>
            <a:r>
              <a:rPr lang="en-US" sz="2400" err="1"/>
              <a:t>Tổng</a:t>
            </a:r>
            <a:r>
              <a:rPr lang="en-US" sz="2400"/>
              <a:t> </a:t>
            </a:r>
            <a:r>
              <a:rPr lang="en-US" sz="2400" err="1"/>
              <a:t>Kết</a:t>
            </a:r>
            <a:endParaRPr lang="en-US" sz="2400"/>
          </a:p>
        </p:txBody>
      </p:sp>
      <p:sp>
        <p:nvSpPr>
          <p:cNvPr id="11" name="TextBox 10">
            <a:extLst>
              <a:ext uri="{FF2B5EF4-FFF2-40B4-BE49-F238E27FC236}">
                <a16:creationId xmlns:a16="http://schemas.microsoft.com/office/drawing/2014/main" id="{9B7B23C4-64DE-47A3-1E2E-53975CAA37F2}"/>
              </a:ext>
            </a:extLst>
          </p:cNvPr>
          <p:cNvSpPr txBox="1"/>
          <p:nvPr/>
        </p:nvSpPr>
        <p:spPr>
          <a:xfrm>
            <a:off x="546298" y="1310450"/>
            <a:ext cx="3477141" cy="2292935"/>
          </a:xfrm>
          <a:prstGeom prst="rect">
            <a:avLst/>
          </a:prstGeom>
          <a:noFill/>
        </p:spPr>
        <p:txBody>
          <a:bodyPr wrap="square" rtlCol="0">
            <a:spAutoFit/>
          </a:bodyPr>
          <a:lstStyle/>
          <a:p>
            <a:r>
              <a:rPr lang="vi-VN" sz="1300" b="1">
                <a:latin typeface="+mj-lt"/>
              </a:rPr>
              <a:t>Nhà bán lẻ hiệu quả:</a:t>
            </a:r>
          </a:p>
          <a:p>
            <a:r>
              <a:rPr lang="vi-VN" sz="1300" err="1">
                <a:latin typeface="+mj-lt"/>
              </a:rPr>
              <a:t>West</a:t>
            </a:r>
            <a:r>
              <a:rPr lang="vi-VN" sz="1300">
                <a:latin typeface="+mj-lt"/>
              </a:rPr>
              <a:t> </a:t>
            </a:r>
            <a:r>
              <a:rPr lang="vi-VN" sz="1300" err="1">
                <a:latin typeface="+mj-lt"/>
              </a:rPr>
              <a:t>Gear</a:t>
            </a:r>
            <a:r>
              <a:rPr lang="vi-VN" sz="1300">
                <a:latin typeface="+mj-lt"/>
              </a:rPr>
              <a:t>: 85,667,873.18 USD.</a:t>
            </a:r>
          </a:p>
          <a:p>
            <a:r>
              <a:rPr lang="vi-VN" sz="1300" err="1">
                <a:latin typeface="+mj-lt"/>
              </a:rPr>
              <a:t>Foot</a:t>
            </a:r>
            <a:r>
              <a:rPr lang="vi-VN" sz="1300">
                <a:latin typeface="+mj-lt"/>
              </a:rPr>
              <a:t> </a:t>
            </a:r>
            <a:r>
              <a:rPr lang="vi-VN" sz="1300" err="1">
                <a:latin typeface="+mj-lt"/>
              </a:rPr>
              <a:t>Locker</a:t>
            </a:r>
            <a:r>
              <a:rPr lang="vi-VN" sz="1300">
                <a:latin typeface="+mj-lt"/>
              </a:rPr>
              <a:t>: 80,722,124.81 USD.</a:t>
            </a:r>
          </a:p>
          <a:p>
            <a:r>
              <a:rPr lang="vi-VN" sz="1300" b="1">
                <a:latin typeface="+mj-lt"/>
              </a:rPr>
              <a:t>Phân tích danh mục sản phẩm:</a:t>
            </a:r>
          </a:p>
          <a:p>
            <a:r>
              <a:rPr lang="vi-VN" sz="1300">
                <a:latin typeface="+mj-lt"/>
              </a:rPr>
              <a:t>Giày dép đường phố: 336,828,953 USD (37.4%).</a:t>
            </a:r>
          </a:p>
          <a:p>
            <a:r>
              <a:rPr lang="vi-VN" sz="1300">
                <a:latin typeface="+mj-lt"/>
              </a:rPr>
              <a:t>Trang phục: 302,767,274 USD (33.6%).</a:t>
            </a:r>
          </a:p>
          <a:p>
            <a:r>
              <a:rPr lang="vi-VN" sz="1300">
                <a:latin typeface="+mj-lt"/>
              </a:rPr>
              <a:t>Giày dép thể thao:</a:t>
            </a:r>
            <a:r>
              <a:rPr lang="en-US" sz="1300">
                <a:latin typeface="+mj-lt"/>
              </a:rPr>
              <a:t> </a:t>
            </a:r>
            <a:r>
              <a:rPr lang="en-US" sz="1300">
                <a:latin typeface="Times New Roman" panose="02020603050405020304" pitchFamily="18" charset="0"/>
                <a:cs typeface="Times New Roman" panose="02020603050405020304" pitchFamily="18" charset="0"/>
              </a:rPr>
              <a:t>260,305,576 USD (29%)</a:t>
            </a:r>
            <a:endParaRPr lang="vi-VN" sz="1300">
              <a:latin typeface="Times New Roman" panose="02020603050405020304" pitchFamily="18" charset="0"/>
              <a:cs typeface="Times New Roman" panose="02020603050405020304" pitchFamily="18" charset="0"/>
            </a:endParaRPr>
          </a:p>
          <a:p>
            <a:r>
              <a:rPr lang="vi-VN" sz="1300" b="1">
                <a:latin typeface="+mj-lt"/>
              </a:rPr>
              <a:t>Doanh thu theo giới tính</a:t>
            </a:r>
            <a:r>
              <a:rPr lang="en-US" sz="1300" b="1">
                <a:latin typeface="+mj-lt"/>
              </a:rPr>
              <a:t>:</a:t>
            </a:r>
          </a:p>
          <a:p>
            <a:r>
              <a:rPr lang="vi-VN" sz="1300">
                <a:latin typeface="+mj-lt"/>
              </a:rPr>
              <a:t>Nam giới: </a:t>
            </a:r>
            <a:r>
              <a:rPr lang="en-US" sz="1300">
                <a:latin typeface="Times New Roman" panose="02020603050405020304" pitchFamily="18" charset="0"/>
                <a:cs typeface="Times New Roman" panose="02020603050405020304" pitchFamily="18" charset="0"/>
              </a:rPr>
              <a:t>486,228,556</a:t>
            </a:r>
            <a:r>
              <a:rPr lang="vi-VN" sz="1300">
                <a:latin typeface="Times New Roman" panose="02020603050405020304" pitchFamily="18" charset="0"/>
                <a:cs typeface="Times New Roman" panose="02020603050405020304" pitchFamily="18" charset="0"/>
              </a:rPr>
              <a:t> USD </a:t>
            </a:r>
            <a:endParaRPr lang="en-US" sz="1300">
              <a:latin typeface="Times New Roman" panose="02020603050405020304" pitchFamily="18" charset="0"/>
              <a:cs typeface="Times New Roman" panose="02020603050405020304" pitchFamily="18" charset="0"/>
            </a:endParaRPr>
          </a:p>
          <a:p>
            <a:r>
              <a:rPr lang="vi-VN" sz="1300">
                <a:latin typeface="Times New Roman" panose="02020603050405020304" pitchFamily="18" charset="0"/>
                <a:cs typeface="Times New Roman" panose="02020603050405020304" pitchFamily="18" charset="0"/>
              </a:rPr>
              <a:t>Nữ giới: </a:t>
            </a:r>
            <a:r>
              <a:rPr lang="en-US" sz="1300">
                <a:latin typeface="Times New Roman" panose="02020603050405020304" pitchFamily="18" charset="0"/>
                <a:cs typeface="Times New Roman" panose="02020603050405020304" pitchFamily="18" charset="0"/>
              </a:rPr>
              <a:t>413,673,569</a:t>
            </a:r>
            <a:r>
              <a:rPr lang="vi-VN" sz="1300">
                <a:latin typeface="Times New Roman" panose="02020603050405020304" pitchFamily="18" charset="0"/>
                <a:cs typeface="Times New Roman" panose="02020603050405020304" pitchFamily="18" charset="0"/>
              </a:rPr>
              <a:t> </a:t>
            </a:r>
            <a:r>
              <a:rPr lang="en-US" sz="1300">
                <a:latin typeface="Times New Roman" panose="02020603050405020304" pitchFamily="18" charset="0"/>
                <a:cs typeface="Times New Roman" panose="02020603050405020304" pitchFamily="18" charset="0"/>
              </a:rPr>
              <a:t>USD</a:t>
            </a:r>
            <a:endParaRPr lang="vi-VN" sz="1300">
              <a:latin typeface="Times New Roman" panose="02020603050405020304" pitchFamily="18" charset="0"/>
              <a:cs typeface="Times New Roman" panose="02020603050405020304" pitchFamily="18" charset="0"/>
            </a:endParaRPr>
          </a:p>
          <a:p>
            <a:endParaRPr lang="vi-VN" sz="1300">
              <a:latin typeface="+mj-lt"/>
            </a:endParaRPr>
          </a:p>
        </p:txBody>
      </p:sp>
      <p:pic>
        <p:nvPicPr>
          <p:cNvPr id="12" name="Google Shape;2311;p54">
            <a:extLst>
              <a:ext uri="{FF2B5EF4-FFF2-40B4-BE49-F238E27FC236}">
                <a16:creationId xmlns:a16="http://schemas.microsoft.com/office/drawing/2014/main" id="{DA905F0D-146D-A623-8877-4621DAC8CA8B}"/>
              </a:ext>
            </a:extLst>
          </p:cNvPr>
          <p:cNvPicPr preferRelativeResize="0"/>
          <p:nvPr/>
        </p:nvPicPr>
        <p:blipFill rotWithShape="1">
          <a:blip r:embed="rId2">
            <a:alphaModFix/>
          </a:blip>
          <a:srcRect t="9256" b="9256"/>
          <a:stretch/>
        </p:blipFill>
        <p:spPr>
          <a:xfrm>
            <a:off x="7899639" y="3795746"/>
            <a:ext cx="1372475" cy="1118390"/>
          </a:xfrm>
          <a:prstGeom prst="rect">
            <a:avLst/>
          </a:prstGeom>
          <a:noFill/>
          <a:ln>
            <a:noFill/>
          </a:ln>
        </p:spPr>
      </p:pic>
      <p:sp>
        <p:nvSpPr>
          <p:cNvPr id="14" name="TextBox 13">
            <a:extLst>
              <a:ext uri="{FF2B5EF4-FFF2-40B4-BE49-F238E27FC236}">
                <a16:creationId xmlns:a16="http://schemas.microsoft.com/office/drawing/2014/main" id="{ED386965-34A2-945C-46F1-47F5B2BA6DFE}"/>
              </a:ext>
            </a:extLst>
          </p:cNvPr>
          <p:cNvSpPr txBox="1"/>
          <p:nvPr/>
        </p:nvSpPr>
        <p:spPr>
          <a:xfrm>
            <a:off x="5146202" y="1109355"/>
            <a:ext cx="3791030" cy="2492990"/>
          </a:xfrm>
          <a:prstGeom prst="rect">
            <a:avLst/>
          </a:prstGeom>
          <a:noFill/>
        </p:spPr>
        <p:txBody>
          <a:bodyPr wrap="square" rtlCol="0">
            <a:spAutoFit/>
          </a:bodyPr>
          <a:lstStyle/>
          <a:p>
            <a:r>
              <a:rPr lang="vi-VN" sz="1300" b="1">
                <a:latin typeface="Times New Roman" panose="02020603050405020304" pitchFamily="18" charset="0"/>
                <a:cs typeface="Times New Roman" panose="02020603050405020304" pitchFamily="18" charset="0"/>
              </a:rPr>
              <a:t>Phương pháp bán hàng:</a:t>
            </a:r>
          </a:p>
          <a:p>
            <a:r>
              <a:rPr lang="vi-VN" sz="1300">
                <a:latin typeface="Times New Roman" panose="02020603050405020304" pitchFamily="18" charset="0"/>
                <a:cs typeface="Times New Roman" panose="02020603050405020304" pitchFamily="18" charset="0"/>
              </a:rPr>
              <a:t>Cửa hàng: 356,643,750 USD.</a:t>
            </a:r>
          </a:p>
          <a:p>
            <a:r>
              <a:rPr lang="vi-VN" sz="1300" err="1">
                <a:latin typeface="Times New Roman" panose="02020603050405020304" pitchFamily="18" charset="0"/>
                <a:cs typeface="Times New Roman" panose="02020603050405020304" pitchFamily="18" charset="0"/>
              </a:rPr>
              <a:t>Online</a:t>
            </a:r>
            <a:r>
              <a:rPr lang="vi-VN" sz="1300">
                <a:latin typeface="Times New Roman" panose="02020603050405020304" pitchFamily="18" charset="0"/>
                <a:cs typeface="Times New Roman" panose="02020603050405020304" pitchFamily="18" charset="0"/>
              </a:rPr>
              <a:t>: 247,672,882 USD.</a:t>
            </a:r>
            <a:endParaRPr lang="en-US" sz="1300">
              <a:latin typeface="Times New Roman" panose="02020603050405020304" pitchFamily="18" charset="0"/>
              <a:cs typeface="Times New Roman" panose="02020603050405020304" pitchFamily="18" charset="0"/>
            </a:endParaRPr>
          </a:p>
          <a:p>
            <a:r>
              <a:rPr lang="en-US" sz="1300">
                <a:latin typeface="Times New Roman" panose="02020603050405020304" pitchFamily="18" charset="0"/>
                <a:cs typeface="Times New Roman" panose="02020603050405020304" pitchFamily="18" charset="0"/>
              </a:rPr>
              <a:t>Outlet: 295,585,493 USD.</a:t>
            </a:r>
            <a:endParaRPr lang="vi-VN" sz="1300">
              <a:latin typeface="Times New Roman" panose="02020603050405020304" pitchFamily="18" charset="0"/>
              <a:cs typeface="Times New Roman" panose="02020603050405020304" pitchFamily="18" charset="0"/>
            </a:endParaRPr>
          </a:p>
          <a:p>
            <a:r>
              <a:rPr lang="vi-VN" sz="1300" b="1">
                <a:latin typeface="Times New Roman" panose="02020603050405020304" pitchFamily="18" charset="0"/>
                <a:cs typeface="Times New Roman" panose="02020603050405020304" pitchFamily="18" charset="0"/>
              </a:rPr>
              <a:t>Mô hình bán hàng theo mùa:</a:t>
            </a:r>
          </a:p>
          <a:p>
            <a:r>
              <a:rPr lang="vi-VN" sz="1300">
                <a:latin typeface="Times New Roman" panose="02020603050405020304" pitchFamily="18" charset="0"/>
                <a:cs typeface="Times New Roman" panose="02020603050405020304" pitchFamily="18" charset="0"/>
              </a:rPr>
              <a:t>2020: </a:t>
            </a:r>
            <a:r>
              <a:rPr lang="en-US" sz="1300">
                <a:latin typeface="Times New Roman" panose="02020603050405020304" pitchFamily="18" charset="0"/>
                <a:cs typeface="Times New Roman" panose="02020603050405020304" pitchFamily="18" charset="0"/>
              </a:rPr>
              <a:t>Thu</a:t>
            </a:r>
            <a:r>
              <a:rPr lang="vi-VN" sz="1300">
                <a:latin typeface="Times New Roman" panose="02020603050405020304" pitchFamily="18" charset="0"/>
                <a:cs typeface="Times New Roman" panose="02020603050405020304" pitchFamily="18" charset="0"/>
              </a:rPr>
              <a:t> (5</a:t>
            </a:r>
            <a:r>
              <a:rPr lang="en-US" sz="1300">
                <a:latin typeface="Times New Roman" panose="02020603050405020304" pitchFamily="18" charset="0"/>
                <a:cs typeface="Times New Roman" panose="02020603050405020304" pitchFamily="18" charset="0"/>
              </a:rPr>
              <a:t>5</a:t>
            </a:r>
            <a:r>
              <a:rPr lang="vi-VN" sz="1300">
                <a:latin typeface="Times New Roman" panose="02020603050405020304" pitchFamily="18" charset="0"/>
                <a:cs typeface="Times New Roman" panose="02020603050405020304" pitchFamily="18" charset="0"/>
              </a:rPr>
              <a:t>,</a:t>
            </a:r>
            <a:r>
              <a:rPr lang="en-US" sz="1300">
                <a:latin typeface="Times New Roman" panose="02020603050405020304" pitchFamily="18" charset="0"/>
                <a:cs typeface="Times New Roman" panose="02020603050405020304" pitchFamily="18" charset="0"/>
              </a:rPr>
              <a:t>328</a:t>
            </a:r>
            <a:r>
              <a:rPr lang="vi-VN" sz="1300">
                <a:latin typeface="Times New Roman" panose="02020603050405020304" pitchFamily="18" charset="0"/>
                <a:cs typeface="Times New Roman" panose="02020603050405020304" pitchFamily="18" charset="0"/>
              </a:rPr>
              <a:t>,</a:t>
            </a:r>
            <a:r>
              <a:rPr lang="en-US" sz="1300">
                <a:latin typeface="Times New Roman" panose="02020603050405020304" pitchFamily="18" charset="0"/>
                <a:cs typeface="Times New Roman" panose="02020603050405020304" pitchFamily="18" charset="0"/>
              </a:rPr>
              <a:t>429</a:t>
            </a:r>
            <a:r>
              <a:rPr lang="vi-VN" sz="1300">
                <a:latin typeface="Times New Roman" panose="02020603050405020304" pitchFamily="18" charset="0"/>
                <a:cs typeface="Times New Roman" panose="02020603050405020304" pitchFamily="18" charset="0"/>
              </a:rPr>
              <a:t> USD), </a:t>
            </a:r>
            <a:r>
              <a:rPr lang="en-US" sz="1300">
                <a:latin typeface="Times New Roman" panose="02020603050405020304" pitchFamily="18" charset="0"/>
                <a:cs typeface="Times New Roman" panose="02020603050405020304" pitchFamily="18" charset="0"/>
              </a:rPr>
              <a:t>tăng dần đều và </a:t>
            </a:r>
            <a:r>
              <a:rPr lang="vi-VN" sz="1300">
                <a:latin typeface="Times New Roman" panose="02020603050405020304" pitchFamily="18" charset="0"/>
                <a:cs typeface="Times New Roman" panose="02020603050405020304" pitchFamily="18" charset="0"/>
              </a:rPr>
              <a:t>giả</a:t>
            </a:r>
            <a:r>
              <a:rPr lang="en-US" sz="1300">
                <a:latin typeface="Times New Roman" panose="02020603050405020304" pitchFamily="18" charset="0"/>
                <a:cs typeface="Times New Roman" panose="02020603050405020304" pitchFamily="18" charset="0"/>
              </a:rPr>
              <a:t>m mạnh ở mùa đông</a:t>
            </a:r>
            <a:endParaRPr lang="vi-VN" sz="1300">
              <a:latin typeface="Times New Roman" panose="02020603050405020304" pitchFamily="18" charset="0"/>
              <a:cs typeface="Times New Roman" panose="02020603050405020304" pitchFamily="18" charset="0"/>
            </a:endParaRPr>
          </a:p>
          <a:p>
            <a:r>
              <a:rPr lang="vi-VN" sz="1300">
                <a:latin typeface="Times New Roman" panose="02020603050405020304" pitchFamily="18" charset="0"/>
                <a:cs typeface="Times New Roman" panose="02020603050405020304" pitchFamily="18" charset="0"/>
              </a:rPr>
              <a:t>2021: </a:t>
            </a:r>
            <a:r>
              <a:rPr lang="en-US" sz="1300">
                <a:latin typeface="Times New Roman" panose="02020603050405020304" pitchFamily="18" charset="0"/>
                <a:cs typeface="Times New Roman" panose="02020603050405020304" pitchFamily="18" charset="0"/>
              </a:rPr>
              <a:t>Thu</a:t>
            </a:r>
            <a:r>
              <a:rPr lang="vi-VN" sz="1300">
                <a:latin typeface="Times New Roman" panose="02020603050405020304" pitchFamily="18" charset="0"/>
                <a:cs typeface="Times New Roman" panose="02020603050405020304" pitchFamily="18" charset="0"/>
              </a:rPr>
              <a:t> (2</a:t>
            </a:r>
            <a:r>
              <a:rPr lang="en-US" sz="1300">
                <a:latin typeface="Times New Roman" panose="02020603050405020304" pitchFamily="18" charset="0"/>
                <a:cs typeface="Times New Roman" panose="02020603050405020304" pitchFamily="18" charset="0"/>
              </a:rPr>
              <a:t>09</a:t>
            </a:r>
            <a:r>
              <a:rPr lang="vi-VN" sz="1300">
                <a:latin typeface="Times New Roman" panose="02020603050405020304" pitchFamily="18" charset="0"/>
                <a:cs typeface="Times New Roman" panose="02020603050405020304" pitchFamily="18" charset="0"/>
              </a:rPr>
              <a:t>,</a:t>
            </a:r>
            <a:r>
              <a:rPr lang="en-US" sz="1300">
                <a:latin typeface="Times New Roman" panose="02020603050405020304" pitchFamily="18" charset="0"/>
                <a:cs typeface="Times New Roman" panose="02020603050405020304" pitchFamily="18" charset="0"/>
              </a:rPr>
              <a:t>979</a:t>
            </a:r>
            <a:r>
              <a:rPr lang="vi-VN" sz="1300">
                <a:latin typeface="Times New Roman" panose="02020603050405020304" pitchFamily="18" charset="0"/>
                <a:cs typeface="Times New Roman" panose="02020603050405020304" pitchFamily="18" charset="0"/>
              </a:rPr>
              <a:t>,</a:t>
            </a:r>
            <a:r>
              <a:rPr lang="en-US" sz="1300">
                <a:latin typeface="Times New Roman" panose="02020603050405020304" pitchFamily="18" charset="0"/>
                <a:cs typeface="Times New Roman" panose="02020603050405020304" pitchFamily="18" charset="0"/>
              </a:rPr>
              <a:t>925</a:t>
            </a:r>
            <a:r>
              <a:rPr lang="vi-VN" sz="1300">
                <a:latin typeface="Times New Roman" panose="02020603050405020304" pitchFamily="18" charset="0"/>
                <a:cs typeface="Times New Roman" panose="02020603050405020304" pitchFamily="18" charset="0"/>
              </a:rPr>
              <a:t> USD), </a:t>
            </a:r>
            <a:r>
              <a:rPr lang="en-US" sz="1300">
                <a:latin typeface="Times New Roman" panose="02020603050405020304" pitchFamily="18" charset="0"/>
                <a:cs typeface="Times New Roman" panose="02020603050405020304" pitchFamily="18" charset="0"/>
              </a:rPr>
              <a:t>tăng dần đều và giảm nhẹ ở mùa đông</a:t>
            </a:r>
            <a:r>
              <a:rPr lang="vi-VN" sz="1300">
                <a:latin typeface="Times New Roman" panose="02020603050405020304" pitchFamily="18" charset="0"/>
                <a:cs typeface="Times New Roman" panose="02020603050405020304" pitchFamily="18" charset="0"/>
              </a:rPr>
              <a:t>.</a:t>
            </a:r>
            <a:endParaRPr lang="en-US" sz="1300">
              <a:latin typeface="Times New Roman" panose="02020603050405020304" pitchFamily="18" charset="0"/>
              <a:cs typeface="Times New Roman" panose="02020603050405020304" pitchFamily="18" charset="0"/>
            </a:endParaRPr>
          </a:p>
          <a:p>
            <a:r>
              <a:rPr lang="en-US" sz="1300" b="1">
                <a:latin typeface="Times New Roman" panose="02020603050405020304" pitchFamily="18" charset="0"/>
                <a:cs typeface="Times New Roman" panose="02020603050405020304" pitchFamily="18" charset="0"/>
              </a:rPr>
              <a:t>Lợi nhuận hoạt động ở thành phố cao nhất:</a:t>
            </a:r>
          </a:p>
          <a:p>
            <a:r>
              <a:rPr lang="en-US" sz="1300" b="1">
                <a:latin typeface="Times New Roman" panose="02020603050405020304" pitchFamily="18" charset="0"/>
                <a:cs typeface="Times New Roman" panose="02020603050405020304" pitchFamily="18" charset="0"/>
              </a:rPr>
              <a:t>Charleston: </a:t>
            </a:r>
            <a:r>
              <a:rPr lang="en-US" sz="1300">
                <a:latin typeface="Times New Roman" panose="02020603050405020304" pitchFamily="18" charset="0"/>
                <a:cs typeface="Times New Roman" panose="02020603050405020304" pitchFamily="18" charset="0"/>
              </a:rPr>
              <a:t>16M</a:t>
            </a:r>
          </a:p>
          <a:p>
            <a:r>
              <a:rPr lang="en-US" sz="1300" b="1">
                <a:latin typeface="Times New Roman" panose="02020603050405020304" pitchFamily="18" charset="0"/>
                <a:cs typeface="Times New Roman" panose="02020603050405020304" pitchFamily="18" charset="0"/>
              </a:rPr>
              <a:t>New York: </a:t>
            </a:r>
            <a:r>
              <a:rPr lang="en-US" sz="1300">
                <a:latin typeface="Times New Roman" panose="02020603050405020304" pitchFamily="18" charset="0"/>
                <a:cs typeface="Times New Roman" panose="02020603050405020304" pitchFamily="18" charset="0"/>
              </a:rPr>
              <a:t>14M</a:t>
            </a:r>
            <a:endParaRPr lang="vi-VN" sz="1300">
              <a:latin typeface="Times New Roman" panose="02020603050405020304" pitchFamily="18" charset="0"/>
              <a:cs typeface="Times New Roman" panose="02020603050405020304" pitchFamily="18" charset="0"/>
            </a:endParaRPr>
          </a:p>
        </p:txBody>
      </p:sp>
      <p:grpSp>
        <p:nvGrpSpPr>
          <p:cNvPr id="13" name="Google Shape;2357;p55">
            <a:extLst>
              <a:ext uri="{FF2B5EF4-FFF2-40B4-BE49-F238E27FC236}">
                <a16:creationId xmlns:a16="http://schemas.microsoft.com/office/drawing/2014/main" id="{5C47D13C-F917-22AD-B854-B9565F7309C9}"/>
              </a:ext>
            </a:extLst>
          </p:cNvPr>
          <p:cNvGrpSpPr/>
          <p:nvPr/>
        </p:nvGrpSpPr>
        <p:grpSpPr>
          <a:xfrm>
            <a:off x="3162575" y="229364"/>
            <a:ext cx="575790" cy="507904"/>
            <a:chOff x="3161917" y="2170682"/>
            <a:chExt cx="458870" cy="404737"/>
          </a:xfrm>
        </p:grpSpPr>
        <p:sp>
          <p:nvSpPr>
            <p:cNvPr id="15" name="Google Shape;2358;p55">
              <a:extLst>
                <a:ext uri="{FF2B5EF4-FFF2-40B4-BE49-F238E27FC236}">
                  <a16:creationId xmlns:a16="http://schemas.microsoft.com/office/drawing/2014/main" id="{D8062103-EBF3-3FDA-BBF0-14C502960A71}"/>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 name="Google Shape;2359;p55">
              <a:extLst>
                <a:ext uri="{FF2B5EF4-FFF2-40B4-BE49-F238E27FC236}">
                  <a16:creationId xmlns:a16="http://schemas.microsoft.com/office/drawing/2014/main" id="{50A5A9A6-17CD-8165-6154-E7E3269D0593}"/>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60;p55">
              <a:extLst>
                <a:ext uri="{FF2B5EF4-FFF2-40B4-BE49-F238E27FC236}">
                  <a16:creationId xmlns:a16="http://schemas.microsoft.com/office/drawing/2014/main" id="{D9870649-59DF-3247-DF7A-DBFFEEAFBE31}"/>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2556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48C9D2-7A34-B1F6-B639-A68EF9FC914B}"/>
              </a:ext>
            </a:extLst>
          </p:cNvPr>
          <p:cNvSpPr>
            <a:spLocks noGrp="1"/>
          </p:cNvSpPr>
          <p:nvPr>
            <p:ph type="title"/>
          </p:nvPr>
        </p:nvSpPr>
        <p:spPr/>
        <p:txBody>
          <a:bodyPr/>
          <a:lstStyle/>
          <a:p>
            <a:r>
              <a:rPr lang="en-US" sz="2000" err="1"/>
              <a:t>Đề</a:t>
            </a:r>
            <a:r>
              <a:rPr lang="en-US" sz="2000"/>
              <a:t> </a:t>
            </a:r>
            <a:r>
              <a:rPr lang="en-US" sz="2000" err="1"/>
              <a:t>xuất</a:t>
            </a:r>
            <a:r>
              <a:rPr lang="en-US" sz="2000"/>
              <a:t> </a:t>
            </a:r>
            <a:r>
              <a:rPr lang="vi-VN" sz="2000"/>
              <a:t>kế hoạch tăng trưởng và tối ưu hóa kinh doanh</a:t>
            </a:r>
            <a:r>
              <a:rPr lang="en-US" sz="2000"/>
              <a:t> </a:t>
            </a:r>
          </a:p>
        </p:txBody>
      </p:sp>
      <p:pic>
        <p:nvPicPr>
          <p:cNvPr id="12" name="Google Shape;2311;p54">
            <a:extLst>
              <a:ext uri="{FF2B5EF4-FFF2-40B4-BE49-F238E27FC236}">
                <a16:creationId xmlns:a16="http://schemas.microsoft.com/office/drawing/2014/main" id="{21E329FD-6200-5DB7-658A-FE034EC92E97}"/>
              </a:ext>
            </a:extLst>
          </p:cNvPr>
          <p:cNvPicPr preferRelativeResize="0"/>
          <p:nvPr/>
        </p:nvPicPr>
        <p:blipFill rotWithShape="1">
          <a:blip r:embed="rId2">
            <a:alphaModFix/>
          </a:blip>
          <a:srcRect t="9256" b="9256"/>
          <a:stretch/>
        </p:blipFill>
        <p:spPr>
          <a:xfrm>
            <a:off x="7874587" y="3709724"/>
            <a:ext cx="1372475" cy="1118390"/>
          </a:xfrm>
          <a:prstGeom prst="rect">
            <a:avLst/>
          </a:prstGeom>
          <a:noFill/>
          <a:ln>
            <a:noFill/>
          </a:ln>
        </p:spPr>
      </p:pic>
      <p:sp>
        <p:nvSpPr>
          <p:cNvPr id="7" name="TextBox 6">
            <a:extLst>
              <a:ext uri="{FF2B5EF4-FFF2-40B4-BE49-F238E27FC236}">
                <a16:creationId xmlns:a16="http://schemas.microsoft.com/office/drawing/2014/main" id="{DF7D138B-7902-AB63-85F2-9FF927A4A782}"/>
              </a:ext>
            </a:extLst>
          </p:cNvPr>
          <p:cNvSpPr txBox="1"/>
          <p:nvPr/>
        </p:nvSpPr>
        <p:spPr>
          <a:xfrm>
            <a:off x="719999" y="1017725"/>
            <a:ext cx="8424001" cy="1715662"/>
          </a:xfrm>
          <a:prstGeom prst="rect">
            <a:avLst/>
          </a:prstGeom>
          <a:noFill/>
        </p:spPr>
        <p:txBody>
          <a:bodyPr wrap="square">
            <a:spAutoFit/>
          </a:bodyPr>
          <a:lstStyle/>
          <a:p>
            <a:pPr marL="0" marR="0">
              <a:lnSpc>
                <a:spcPct val="150000"/>
              </a:lnSpc>
              <a:spcBef>
                <a:spcPts val="0"/>
              </a:spcBef>
              <a:spcAft>
                <a:spcPts val="0"/>
              </a:spcAf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Chiến lược marketing và thu hút khách hàng:</a:t>
            </a: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Triển khai các chiến lược tối ưu hóa hoạt động trong mùa </a:t>
            </a:r>
            <a:r>
              <a:rPr lang="en-US" kern="100">
                <a:effectLst/>
                <a:latin typeface="Times New Roman" panose="02020603050405020304" pitchFamily="18" charset="0"/>
                <a:ea typeface="Calibri" panose="020F0502020204030204" pitchFamily="34" charset="0"/>
                <a:cs typeface="Times New Roman" panose="02020603050405020304" pitchFamily="18" charset="0"/>
              </a:rPr>
              <a:t>thu</a:t>
            </a:r>
            <a:endParaRPr lang="vi-VN" kern="10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Chiến lược marketing theo đối tượng khách </a:t>
            </a:r>
            <a:r>
              <a:rPr lang="en-US" kern="100">
                <a:effectLst/>
                <a:latin typeface="Times New Roman" panose="02020603050405020304" pitchFamily="18" charset="0"/>
                <a:ea typeface="Calibri" panose="020F0502020204030204" pitchFamily="34" charset="0"/>
                <a:cs typeface="Times New Roman" panose="02020603050405020304" pitchFamily="18" charset="0"/>
              </a:rPr>
              <a:t>hàng nam giới với sản phẩm Street Footwear và nữ giới là Apparel</a:t>
            </a: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Thu thập và phân tích phản hồi khách hàng</a:t>
            </a:r>
            <a:endParaRPr lang="en-US" kern="10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Liên tục theo dõi hiệu suất bán hàng</a:t>
            </a:r>
          </a:p>
        </p:txBody>
      </p:sp>
      <p:sp>
        <p:nvSpPr>
          <p:cNvPr id="8" name="TextBox 7">
            <a:extLst>
              <a:ext uri="{FF2B5EF4-FFF2-40B4-BE49-F238E27FC236}">
                <a16:creationId xmlns:a16="http://schemas.microsoft.com/office/drawing/2014/main" id="{93B4449A-B567-924A-3B40-04984317FA61}"/>
              </a:ext>
            </a:extLst>
          </p:cNvPr>
          <p:cNvSpPr txBox="1"/>
          <p:nvPr/>
        </p:nvSpPr>
        <p:spPr>
          <a:xfrm>
            <a:off x="720000" y="2766706"/>
            <a:ext cx="6454438" cy="746166"/>
          </a:xfrm>
          <a:prstGeom prst="rect">
            <a:avLst/>
          </a:prstGeom>
          <a:noFill/>
        </p:spPr>
        <p:txBody>
          <a:bodyPr wrap="square">
            <a:spAutoFit/>
          </a:bodyPr>
          <a:lstStyle/>
          <a:p>
            <a:pPr marL="0" marR="0">
              <a:lnSpc>
                <a:spcPct val="150000"/>
              </a:lnSpc>
              <a:spcBef>
                <a:spcPts val="0"/>
              </a:spcBef>
              <a:spcAft>
                <a:spcPts val="0"/>
              </a:spcAft>
            </a:pPr>
            <a:r>
              <a:rPr lang="en-US" sz="1600" b="1" kern="100">
                <a:latin typeface="Times New Roman" panose="02020603050405020304" pitchFamily="18" charset="0"/>
                <a:ea typeface="Calibri" panose="020F0502020204030204" pitchFamily="34" charset="0"/>
                <a:cs typeface="Times New Roman" panose="02020603050405020304" pitchFamily="18" charset="0"/>
              </a:rPr>
              <a:t>Đầu tư vào phương thức bán hàng:</a:t>
            </a:r>
          </a:p>
          <a:p>
            <a:pPr marL="285750" marR="0" indent="-285750">
              <a:lnSpc>
                <a:spcPct val="150000"/>
              </a:lnSpc>
              <a:spcBef>
                <a:spcPts val="0"/>
              </a:spcBef>
              <a:spcAft>
                <a:spcPts val="0"/>
              </a:spcAft>
              <a:buFont typeface="Arial" panose="020B0604020202020204" pitchFamily="34" charset="0"/>
              <a:buChar char="•"/>
            </a:pPr>
            <a:r>
              <a:rPr lang="vi-VN" kern="100">
                <a:effectLst/>
                <a:latin typeface="Times New Roman" panose="02020603050405020304" pitchFamily="18" charset="0"/>
                <a:ea typeface="Calibri" panose="020F0502020204030204" pitchFamily="34" charset="0"/>
                <a:cs typeface="Times New Roman" panose="02020603050405020304" pitchFamily="18" charset="0"/>
              </a:rPr>
              <a:t>Tập trung vào phương thức bán hàng In-store</a:t>
            </a:r>
            <a:r>
              <a:rPr lang="en-US" kern="100">
                <a:effectLst/>
                <a:latin typeface="Times New Roman" panose="02020603050405020304" pitchFamily="18" charset="0"/>
                <a:ea typeface="Calibri" panose="020F0502020204030204" pitchFamily="34" charset="0"/>
                <a:cs typeface="Times New Roman" panose="02020603050405020304" pitchFamily="18" charset="0"/>
              </a:rPr>
              <a:t> và nâng cao nền tảng bán hàng online</a:t>
            </a:r>
          </a:p>
        </p:txBody>
      </p:sp>
      <p:sp>
        <p:nvSpPr>
          <p:cNvPr id="9" name="TextBox 8">
            <a:extLst>
              <a:ext uri="{FF2B5EF4-FFF2-40B4-BE49-F238E27FC236}">
                <a16:creationId xmlns:a16="http://schemas.microsoft.com/office/drawing/2014/main" id="{BB5484A7-3132-8D6B-888D-734FA83EDEFB}"/>
              </a:ext>
            </a:extLst>
          </p:cNvPr>
          <p:cNvSpPr txBox="1"/>
          <p:nvPr/>
        </p:nvSpPr>
        <p:spPr>
          <a:xfrm>
            <a:off x="720000" y="3591109"/>
            <a:ext cx="6785700" cy="1069332"/>
          </a:xfrm>
          <a:prstGeom prst="rect">
            <a:avLst/>
          </a:prstGeom>
          <a:noFill/>
        </p:spPr>
        <p:txBody>
          <a:bodyPr wrap="square">
            <a:spAutoFit/>
          </a:bodyPr>
          <a:lstStyle/>
          <a:p>
            <a:pPr marL="0" marR="0">
              <a:lnSpc>
                <a:spcPct val="150000"/>
              </a:lnSpc>
              <a:spcBef>
                <a:spcPts val="0"/>
              </a:spcBef>
              <a:spcAft>
                <a:spcPts val="0"/>
              </a:spcAft>
            </a:pPr>
            <a:r>
              <a:rPr lang="en-US" sz="1600" b="1" kern="100">
                <a:latin typeface="Times New Roman" panose="02020603050405020304" pitchFamily="18" charset="0"/>
                <a:ea typeface="Calibri" panose="020F0502020204030204" pitchFamily="34" charset="0"/>
                <a:cs typeface="Times New Roman" panose="02020603050405020304" pitchFamily="18" charset="0"/>
              </a:rPr>
              <a:t>Mở rộng đối tác chiến lược:</a:t>
            </a:r>
          </a:p>
          <a:p>
            <a:pPr marL="285750" marR="0" indent="-285750">
              <a:lnSpc>
                <a:spcPct val="150000"/>
              </a:lnSpc>
              <a:spcBef>
                <a:spcPts val="0"/>
              </a:spcBef>
              <a:spcAft>
                <a:spcPts val="0"/>
              </a:spcAft>
              <a:buFont typeface="Arial" panose="020B0604020202020204" pitchFamily="34" charset="0"/>
              <a:buChar char="•"/>
            </a:pPr>
            <a:r>
              <a:rPr lang="vi-VN" kern="100">
                <a:latin typeface="Times New Roman" panose="02020603050405020304" pitchFamily="18" charset="0"/>
                <a:ea typeface="Calibri" panose="020F0502020204030204" pitchFamily="34" charset="0"/>
                <a:cs typeface="Times New Roman" panose="02020603050405020304" pitchFamily="18" charset="0"/>
              </a:rPr>
              <a:t>Tăng cường quan hệ đối tác với các nhà bán lẻ hiệu quả</a:t>
            </a:r>
            <a:r>
              <a:rPr lang="en-US" kern="100">
                <a:latin typeface="Times New Roman" panose="02020603050405020304" pitchFamily="18" charset="0"/>
                <a:ea typeface="Calibri" panose="020F0502020204030204" pitchFamily="34" charset="0"/>
                <a:cs typeface="Times New Roman" panose="02020603050405020304" pitchFamily="18" charset="0"/>
              </a:rPr>
              <a:t> như West Gear và Foot Locker</a:t>
            </a:r>
          </a:p>
          <a:p>
            <a:pPr marL="285750" marR="0" indent="-285750">
              <a:lnSpc>
                <a:spcPct val="150000"/>
              </a:lnSpc>
              <a:spcBef>
                <a:spcPts val="0"/>
              </a:spcBef>
              <a:spcAft>
                <a:spcPts val="0"/>
              </a:spcAft>
              <a:buFont typeface="Arial" panose="020B0604020202020204" pitchFamily="34" charset="0"/>
              <a:buChar char="•"/>
            </a:pPr>
            <a:r>
              <a:rPr lang="en-US" kern="100">
                <a:latin typeface="Times New Roman" panose="02020603050405020304" pitchFamily="18" charset="0"/>
                <a:ea typeface="Calibri" panose="020F0502020204030204" pitchFamily="34" charset="0"/>
                <a:cs typeface="Times New Roman" panose="02020603050405020304" pitchFamily="18" charset="0"/>
              </a:rPr>
              <a:t>Mở rộng hoạt động tại các khu vực có hiệu suất cao như Charleston, New York</a:t>
            </a:r>
          </a:p>
        </p:txBody>
      </p:sp>
    </p:spTree>
    <p:extLst>
      <p:ext uri="{BB962C8B-B14F-4D97-AF65-F5344CB8AC3E}">
        <p14:creationId xmlns:p14="http://schemas.microsoft.com/office/powerpoint/2010/main" val="746847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 name="Google Shape;1905;p47"/>
          <p:cNvSpPr txBox="1">
            <a:spLocks/>
          </p:cNvSpPr>
          <p:nvPr/>
        </p:nvSpPr>
        <p:spPr>
          <a:xfrm>
            <a:off x="450126" y="1826500"/>
            <a:ext cx="8564478" cy="105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4800"/>
              <a:t>THANKS FOR LISTENING!</a:t>
            </a:r>
          </a:p>
        </p:txBody>
      </p:sp>
    </p:spTree>
    <p:extLst>
      <p:ext uri="{BB962C8B-B14F-4D97-AF65-F5344CB8AC3E}">
        <p14:creationId xmlns:p14="http://schemas.microsoft.com/office/powerpoint/2010/main" val="1679776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E1D80D-ADF0-5070-61F4-0D43B14520EE}"/>
              </a:ext>
            </a:extLst>
          </p:cNvPr>
          <p:cNvSpPr>
            <a:spLocks noGrp="1"/>
          </p:cNvSpPr>
          <p:nvPr>
            <p:ph type="title"/>
          </p:nvPr>
        </p:nvSpPr>
        <p:spPr>
          <a:xfrm>
            <a:off x="858022" y="108698"/>
            <a:ext cx="7704000" cy="572700"/>
          </a:xfrm>
        </p:spPr>
        <p:txBody>
          <a:bodyPr/>
          <a:lstStyle/>
          <a:p>
            <a:r>
              <a:rPr lang="en-US" sz="2400" err="1"/>
              <a:t>Tương</a:t>
            </a:r>
            <a:r>
              <a:rPr lang="en-US" sz="2400"/>
              <a:t> </a:t>
            </a:r>
            <a:r>
              <a:rPr lang="en-US" sz="2400" err="1"/>
              <a:t>quan</a:t>
            </a:r>
            <a:r>
              <a:rPr lang="en-US" sz="2400"/>
              <a:t> Units sold </a:t>
            </a:r>
            <a:r>
              <a:rPr lang="en-US" sz="2400" err="1"/>
              <a:t>và</a:t>
            </a:r>
            <a:r>
              <a:rPr lang="en-US" sz="2400"/>
              <a:t> Total Sales</a:t>
            </a:r>
          </a:p>
        </p:txBody>
      </p:sp>
      <p:pic>
        <p:nvPicPr>
          <p:cNvPr id="4" name="Picture 3" descr="A graph with blue and orange dots&#10;&#10;Description automatically generated">
            <a:extLst>
              <a:ext uri="{FF2B5EF4-FFF2-40B4-BE49-F238E27FC236}">
                <a16:creationId xmlns:a16="http://schemas.microsoft.com/office/drawing/2014/main" id="{5E89B17A-2FA5-AE04-C22A-03217F72C3AA}"/>
              </a:ext>
            </a:extLst>
          </p:cNvPr>
          <p:cNvPicPr>
            <a:picLocks noChangeAspect="1"/>
          </p:cNvPicPr>
          <p:nvPr/>
        </p:nvPicPr>
        <p:blipFill>
          <a:blip r:embed="rId2"/>
          <a:stretch>
            <a:fillRect/>
          </a:stretch>
        </p:blipFill>
        <p:spPr>
          <a:xfrm>
            <a:off x="1433812" y="714097"/>
            <a:ext cx="5774086" cy="3715622"/>
          </a:xfrm>
          <a:prstGeom prst="rect">
            <a:avLst/>
          </a:prstGeom>
        </p:spPr>
      </p:pic>
      <p:pic>
        <p:nvPicPr>
          <p:cNvPr id="2" name="Google Shape;2311;p54">
            <a:extLst>
              <a:ext uri="{FF2B5EF4-FFF2-40B4-BE49-F238E27FC236}">
                <a16:creationId xmlns:a16="http://schemas.microsoft.com/office/drawing/2014/main" id="{0FF8DE4C-A883-916A-BB0A-80C4FD41F083}"/>
              </a:ext>
            </a:extLst>
          </p:cNvPr>
          <p:cNvPicPr preferRelativeResize="0"/>
          <p:nvPr/>
        </p:nvPicPr>
        <p:blipFill rotWithShape="1">
          <a:blip r:embed="rId3">
            <a:alphaModFix/>
          </a:blip>
          <a:srcRect t="9256" b="9256"/>
          <a:stretch/>
        </p:blipFill>
        <p:spPr>
          <a:xfrm>
            <a:off x="7771525" y="3722250"/>
            <a:ext cx="1372475" cy="1118390"/>
          </a:xfrm>
          <a:prstGeom prst="rect">
            <a:avLst/>
          </a:prstGeom>
          <a:noFill/>
          <a:ln>
            <a:noFill/>
          </a:ln>
        </p:spPr>
      </p:pic>
      <p:grpSp>
        <p:nvGrpSpPr>
          <p:cNvPr id="5" name="Google Shape;2357;p55">
            <a:extLst>
              <a:ext uri="{FF2B5EF4-FFF2-40B4-BE49-F238E27FC236}">
                <a16:creationId xmlns:a16="http://schemas.microsoft.com/office/drawing/2014/main" id="{272D94DC-7EBA-6AA5-9731-0AF815F84E86}"/>
              </a:ext>
            </a:extLst>
          </p:cNvPr>
          <p:cNvGrpSpPr/>
          <p:nvPr/>
        </p:nvGrpSpPr>
        <p:grpSpPr>
          <a:xfrm>
            <a:off x="1145917" y="141096"/>
            <a:ext cx="575790" cy="507904"/>
            <a:chOff x="3161917" y="2170682"/>
            <a:chExt cx="458870" cy="404737"/>
          </a:xfrm>
        </p:grpSpPr>
        <p:sp>
          <p:nvSpPr>
            <p:cNvPr id="7" name="Google Shape;2358;p55">
              <a:extLst>
                <a:ext uri="{FF2B5EF4-FFF2-40B4-BE49-F238E27FC236}">
                  <a16:creationId xmlns:a16="http://schemas.microsoft.com/office/drawing/2014/main" id="{E8ADDC4E-E2C0-7602-08C8-3A8D02DEAF13}"/>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 name="Google Shape;2359;p55">
              <a:extLst>
                <a:ext uri="{FF2B5EF4-FFF2-40B4-BE49-F238E27FC236}">
                  <a16:creationId xmlns:a16="http://schemas.microsoft.com/office/drawing/2014/main" id="{136EE694-C78B-255B-1293-8EE1B399451C}"/>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60;p55">
              <a:extLst>
                <a:ext uri="{FF2B5EF4-FFF2-40B4-BE49-F238E27FC236}">
                  <a16:creationId xmlns:a16="http://schemas.microsoft.com/office/drawing/2014/main" id="{933D0AB2-146B-5D9E-394C-CC2E81B46F71}"/>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7789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E1D80D-ADF0-5070-61F4-0D43B14520EE}"/>
              </a:ext>
            </a:extLst>
          </p:cNvPr>
          <p:cNvSpPr>
            <a:spLocks noGrp="1"/>
          </p:cNvSpPr>
          <p:nvPr>
            <p:ph type="title"/>
          </p:nvPr>
        </p:nvSpPr>
        <p:spPr>
          <a:xfrm>
            <a:off x="858022" y="108698"/>
            <a:ext cx="7704000" cy="572700"/>
          </a:xfrm>
        </p:spPr>
        <p:txBody>
          <a:bodyPr/>
          <a:lstStyle/>
          <a:p>
            <a:r>
              <a:rPr lang="en-US" sz="2400" err="1"/>
              <a:t>Tương</a:t>
            </a:r>
            <a:r>
              <a:rPr lang="en-US" sz="2400"/>
              <a:t> </a:t>
            </a:r>
            <a:r>
              <a:rPr lang="en-US" sz="2400" err="1"/>
              <a:t>quan</a:t>
            </a:r>
            <a:r>
              <a:rPr lang="en-US" sz="2400"/>
              <a:t> Units sold </a:t>
            </a:r>
            <a:r>
              <a:rPr lang="en-US" sz="2400" err="1"/>
              <a:t>và</a:t>
            </a:r>
            <a:r>
              <a:rPr lang="en-US" sz="2400"/>
              <a:t> Total Sales</a:t>
            </a:r>
          </a:p>
        </p:txBody>
      </p:sp>
      <p:sp>
        <p:nvSpPr>
          <p:cNvPr id="3" name="TextBox 2">
            <a:extLst>
              <a:ext uri="{FF2B5EF4-FFF2-40B4-BE49-F238E27FC236}">
                <a16:creationId xmlns:a16="http://schemas.microsoft.com/office/drawing/2014/main" id="{C906187A-D21B-69EB-29D6-E17FE9D36A1E}"/>
              </a:ext>
            </a:extLst>
          </p:cNvPr>
          <p:cNvSpPr txBox="1"/>
          <p:nvPr/>
        </p:nvSpPr>
        <p:spPr>
          <a:xfrm>
            <a:off x="1127343" y="1215025"/>
            <a:ext cx="7077205" cy="2540632"/>
          </a:xfrm>
          <a:prstGeom prst="rect">
            <a:avLst/>
          </a:prstGeom>
          <a:noFill/>
        </p:spPr>
        <p:txBody>
          <a:bodyPr wrap="square">
            <a:spAutoFit/>
          </a:bodyPr>
          <a:lstStyle/>
          <a:p>
            <a:pPr>
              <a:lnSpc>
                <a:spcPct val="107000"/>
              </a:lnSpc>
              <a:spcAft>
                <a:spcPts val="800"/>
              </a:spcAft>
            </a:pPr>
            <a:r>
              <a:rPr lang="en-US" b="1" kern="10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b="1"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err="1">
                <a:effectLst/>
                <a:latin typeface="Times New Roman" panose="02020603050405020304" pitchFamily="18" charset="0"/>
                <a:ea typeface="Calibri" panose="020F0502020204030204" pitchFamily="34" charset="0"/>
                <a:cs typeface="Times New Roman" panose="02020603050405020304" pitchFamily="18" charset="0"/>
              </a:rPr>
              <a:t>thuyết</a:t>
            </a:r>
            <a:r>
              <a:rPr lang="en-US" b="1" kern="10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vi-VN" kern="100">
                <a:effectLst/>
                <a:latin typeface="Times New Roman" panose="02020603050405020304" pitchFamily="18" charset="0"/>
                <a:ea typeface="Calibri" panose="020F0502020204030204" pitchFamily="34" charset="0"/>
                <a:cs typeface="Times New Roman" panose="02020603050405020304" pitchFamily="18" charset="0"/>
              </a:rPr>
              <a:t>H0: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Units</a:t>
            </a:r>
            <a:r>
              <a:rPr lang="vi-VN" kern="100">
                <a:effectLst/>
                <a:latin typeface="Times New Roman" panose="02020603050405020304" pitchFamily="18" charset="0"/>
                <a:ea typeface="Calibri" panose="020F0502020204030204" pitchFamily="34" charset="0"/>
                <a:cs typeface="Times New Roman" panose="02020603050405020304" pitchFamily="18" charset="0"/>
              </a:rPr>
              <a:t>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Sold</a:t>
            </a:r>
            <a:r>
              <a:rPr lang="vi-VN" kern="100">
                <a:effectLst/>
                <a:latin typeface="Times New Roman" panose="02020603050405020304" pitchFamily="18" charset="0"/>
                <a:ea typeface="Calibri" panose="020F0502020204030204" pitchFamily="34" charset="0"/>
                <a:cs typeface="Times New Roman" panose="02020603050405020304" pitchFamily="18" charset="0"/>
              </a:rPr>
              <a:t> và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Total</a:t>
            </a:r>
            <a:r>
              <a:rPr lang="vi-VN" kern="100">
                <a:effectLst/>
                <a:latin typeface="Times New Roman" panose="02020603050405020304" pitchFamily="18" charset="0"/>
                <a:ea typeface="Calibri" panose="020F0502020204030204" pitchFamily="34" charset="0"/>
                <a:cs typeface="Times New Roman" panose="02020603050405020304" pitchFamily="18" charset="0"/>
              </a:rPr>
              <a:t>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Sales</a:t>
            </a:r>
            <a:r>
              <a:rPr lang="vi-VN" kern="100">
                <a:effectLst/>
                <a:latin typeface="Times New Roman" panose="02020603050405020304" pitchFamily="18" charset="0"/>
                <a:ea typeface="Calibri" panose="020F0502020204030204" pitchFamily="34" charset="0"/>
                <a:cs typeface="Times New Roman" panose="02020603050405020304" pitchFamily="18" charset="0"/>
              </a:rPr>
              <a:t> không có quan hệ với nhau</a:t>
            </a:r>
            <a:endParaRPr lang="vi-VN" kern="100">
              <a:effectLst/>
              <a:latin typeface="Calibri" panose="020F0502020204030204" pitchFamily="34" charset="0"/>
              <a:cs typeface="Times New Roman" panose="02020603050405020304" pitchFamily="18" charset="0"/>
            </a:endParaRPr>
          </a:p>
          <a:p>
            <a:pPr>
              <a:lnSpc>
                <a:spcPct val="107000"/>
              </a:lnSpc>
              <a:spcAft>
                <a:spcPts val="800"/>
              </a:spcAft>
            </a:pPr>
            <a:r>
              <a:rPr lang="vi-VN" kern="100">
                <a:effectLst/>
                <a:latin typeface="Times New Roman" panose="02020603050405020304" pitchFamily="18" charset="0"/>
                <a:ea typeface="Calibri" panose="020F0502020204030204" pitchFamily="34" charset="0"/>
                <a:cs typeface="Times New Roman" panose="02020603050405020304" pitchFamily="18" charset="0"/>
              </a:rPr>
              <a:t>H1: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Units</a:t>
            </a:r>
            <a:r>
              <a:rPr lang="vi-VN" kern="100">
                <a:effectLst/>
                <a:latin typeface="Times New Roman" panose="02020603050405020304" pitchFamily="18" charset="0"/>
                <a:ea typeface="Calibri" panose="020F0502020204030204" pitchFamily="34" charset="0"/>
                <a:cs typeface="Times New Roman" panose="02020603050405020304" pitchFamily="18" charset="0"/>
              </a:rPr>
              <a:t>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Sold</a:t>
            </a:r>
            <a:r>
              <a:rPr lang="vi-VN" kern="100">
                <a:effectLst/>
                <a:latin typeface="Times New Roman" panose="02020603050405020304" pitchFamily="18" charset="0"/>
                <a:ea typeface="Calibri" panose="020F0502020204030204" pitchFamily="34" charset="0"/>
                <a:cs typeface="Times New Roman" panose="02020603050405020304" pitchFamily="18" charset="0"/>
              </a:rPr>
              <a:t> và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Total</a:t>
            </a:r>
            <a:r>
              <a:rPr lang="vi-VN" kern="100">
                <a:effectLst/>
                <a:latin typeface="Times New Roman" panose="02020603050405020304" pitchFamily="18" charset="0"/>
                <a:ea typeface="Calibri" panose="020F0502020204030204" pitchFamily="34" charset="0"/>
                <a:cs typeface="Times New Roman" panose="02020603050405020304" pitchFamily="18" charset="0"/>
              </a:rPr>
              <a:t>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Sales</a:t>
            </a:r>
            <a:r>
              <a:rPr lang="vi-VN" kern="100">
                <a:effectLst/>
                <a:latin typeface="Times New Roman" panose="02020603050405020304" pitchFamily="18" charset="0"/>
                <a:ea typeface="Calibri" panose="020F0502020204030204" pitchFamily="34" charset="0"/>
                <a:cs typeface="Times New Roman" panose="02020603050405020304" pitchFamily="18" charset="0"/>
              </a:rPr>
              <a:t> có mối quan hệ với nhau</a:t>
            </a:r>
            <a:endParaRPr lang="vi-VN" kern="100">
              <a:effectLst/>
              <a:latin typeface="Calibri" panose="020F0502020204030204" pitchFamily="34" charset="0"/>
              <a:cs typeface="Times New Roman" panose="02020603050405020304" pitchFamily="18" charset="0"/>
            </a:endParaRPr>
          </a:p>
          <a:p>
            <a:pPr>
              <a:lnSpc>
                <a:spcPct val="107000"/>
              </a:lnSpc>
              <a:spcAft>
                <a:spcPts val="800"/>
              </a:spcAft>
            </a:pPr>
            <a:r>
              <a:rPr lang="vi-VN" kern="100">
                <a:effectLst/>
                <a:latin typeface="Times New Roman" panose="02020603050405020304" pitchFamily="18" charset="0"/>
                <a:ea typeface="Calibri" panose="020F0502020204030204" pitchFamily="34" charset="0"/>
                <a:cs typeface="Times New Roman" panose="02020603050405020304" pitchFamily="18" charset="0"/>
              </a:rPr>
              <a:t>Hệ số tương quan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Pearson</a:t>
            </a:r>
            <a:r>
              <a:rPr lang="vi-VN" kern="100">
                <a:effectLst/>
                <a:latin typeface="Times New Roman" panose="02020603050405020304" pitchFamily="18" charset="0"/>
                <a:ea typeface="Calibri" panose="020F0502020204030204" pitchFamily="34" charset="0"/>
                <a:cs typeface="Times New Roman" panose="02020603050405020304" pitchFamily="18" charset="0"/>
              </a:rPr>
              <a:t>: 0.913431484042169</a:t>
            </a:r>
            <a:endParaRPr lang="vi-VN" kern="100">
              <a:effectLst/>
              <a:latin typeface="Calibri" panose="020F0502020204030204" pitchFamily="34" charset="0"/>
              <a:cs typeface="Times New Roman" panose="02020603050405020304" pitchFamily="18" charset="0"/>
            </a:endParaRPr>
          </a:p>
          <a:p>
            <a:pPr>
              <a:lnSpc>
                <a:spcPct val="107000"/>
              </a:lnSpc>
              <a:spcAft>
                <a:spcPts val="800"/>
              </a:spcAft>
            </a:pPr>
            <a:r>
              <a:rPr lang="vi-VN" kern="100">
                <a:effectLst/>
                <a:latin typeface="Times New Roman" panose="02020603050405020304" pitchFamily="18" charset="0"/>
                <a:ea typeface="Calibri" panose="020F0502020204030204" pitchFamily="34" charset="0"/>
                <a:cs typeface="Times New Roman" panose="02020603050405020304" pitchFamily="18" charset="0"/>
              </a:rPr>
              <a:t>Giá trị p-</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value</a:t>
            </a:r>
            <a:r>
              <a:rPr lang="vi-VN" kern="100">
                <a:effectLst/>
                <a:latin typeface="Times New Roman" panose="02020603050405020304" pitchFamily="18" charset="0"/>
                <a:ea typeface="Calibri" panose="020F0502020204030204" pitchFamily="34" charset="0"/>
                <a:cs typeface="Times New Roman" panose="02020603050405020304" pitchFamily="18" charset="0"/>
              </a:rPr>
              <a:t>: 0.0</a:t>
            </a:r>
            <a:endParaRPr lang="vi-VN" kern="100">
              <a:effectLst/>
              <a:latin typeface="Calibri" panose="020F0502020204030204" pitchFamily="34" charset="0"/>
              <a:cs typeface="Times New Roman" panose="02020603050405020304" pitchFamily="18" charset="0"/>
            </a:endParaRPr>
          </a:p>
          <a:p>
            <a:pPr>
              <a:lnSpc>
                <a:spcPct val="107000"/>
              </a:lnSpc>
              <a:spcAft>
                <a:spcPts val="800"/>
              </a:spcAft>
            </a:pPr>
            <a:r>
              <a:rPr lang="vi-VN" kern="100">
                <a:effectLst/>
                <a:latin typeface="Times New Roman" panose="02020603050405020304" pitchFamily="18" charset="0"/>
                <a:ea typeface="Calibri" panose="020F0502020204030204" pitchFamily="34" charset="0"/>
                <a:cs typeface="Times New Roman" panose="02020603050405020304" pitchFamily="18" charset="0"/>
              </a:rPr>
              <a:t>Ta có: p-</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value</a:t>
            </a:r>
            <a:r>
              <a:rPr lang="vi-VN" kern="100">
                <a:effectLst/>
                <a:latin typeface="Times New Roman" panose="02020603050405020304" pitchFamily="18" charset="0"/>
                <a:ea typeface="Calibri" panose="020F0502020204030204" pitchFamily="34" charset="0"/>
                <a:cs typeface="Times New Roman" panose="02020603050405020304" pitchFamily="18" charset="0"/>
              </a:rPr>
              <a:t> &lt; 0.05(mức ý nghĩa)</a:t>
            </a:r>
            <a:endParaRPr lang="vi-VN" kern="100">
              <a:effectLst/>
              <a:latin typeface="Calibri" panose="020F0502020204030204" pitchFamily="34" charset="0"/>
              <a:cs typeface="Times New Roman" panose="02020603050405020304" pitchFamily="18" charset="0"/>
            </a:endParaRPr>
          </a:p>
          <a:p>
            <a:pPr>
              <a:lnSpc>
                <a:spcPct val="107000"/>
              </a:lnSpc>
              <a:spcAft>
                <a:spcPts val="800"/>
              </a:spcAft>
            </a:pPr>
            <a:r>
              <a:rPr lang="vi-VN" kern="100">
                <a:effectLst/>
                <a:latin typeface="Times New Roman" panose="02020603050405020304" pitchFamily="18" charset="0"/>
                <a:ea typeface="Calibri" panose="020F0502020204030204" pitchFamily="34" charset="0"/>
                <a:cs typeface="Times New Roman" panose="02020603050405020304" pitchFamily="18" charset="0"/>
              </a:rPr>
              <a:t>Bác bỏ giả thuyết H0--&gt;Chấp nhận H1 với mức ý nghĩa 5%: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Units</a:t>
            </a:r>
            <a:r>
              <a:rPr lang="vi-VN" kern="100">
                <a:effectLst/>
                <a:latin typeface="Times New Roman" panose="02020603050405020304" pitchFamily="18" charset="0"/>
                <a:ea typeface="Calibri" panose="020F0502020204030204" pitchFamily="34" charset="0"/>
                <a:cs typeface="Times New Roman" panose="02020603050405020304" pitchFamily="18" charset="0"/>
              </a:rPr>
              <a:t>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Sold</a:t>
            </a:r>
            <a:r>
              <a:rPr lang="vi-VN" kern="100">
                <a:effectLst/>
                <a:latin typeface="Times New Roman" panose="02020603050405020304" pitchFamily="18" charset="0"/>
                <a:ea typeface="Calibri" panose="020F0502020204030204" pitchFamily="34" charset="0"/>
                <a:cs typeface="Times New Roman" panose="02020603050405020304" pitchFamily="18" charset="0"/>
              </a:rPr>
              <a:t> và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Total</a:t>
            </a:r>
            <a:r>
              <a:rPr lang="vi-VN" kern="100">
                <a:effectLst/>
                <a:latin typeface="Times New Roman" panose="02020603050405020304" pitchFamily="18" charset="0"/>
                <a:ea typeface="Calibri" panose="020F0502020204030204" pitchFamily="34" charset="0"/>
                <a:cs typeface="Times New Roman" panose="02020603050405020304" pitchFamily="18" charset="0"/>
              </a:rPr>
              <a:t> </a:t>
            </a:r>
            <a:r>
              <a:rPr lang="vi-VN" kern="100" err="1">
                <a:effectLst/>
                <a:latin typeface="Times New Roman" panose="02020603050405020304" pitchFamily="18" charset="0"/>
                <a:ea typeface="Calibri" panose="020F0502020204030204" pitchFamily="34" charset="0"/>
                <a:cs typeface="Times New Roman" panose="02020603050405020304" pitchFamily="18" charset="0"/>
              </a:rPr>
              <a:t>Sales</a:t>
            </a:r>
            <a:r>
              <a:rPr lang="vi-VN" kern="100">
                <a:effectLst/>
                <a:latin typeface="Times New Roman" panose="02020603050405020304" pitchFamily="18" charset="0"/>
                <a:ea typeface="Calibri" panose="020F0502020204030204" pitchFamily="34" charset="0"/>
                <a:cs typeface="Times New Roman" panose="02020603050405020304" pitchFamily="18" charset="0"/>
              </a:rPr>
              <a:t> có mối quan hệ với nhau.</a:t>
            </a:r>
            <a:endParaRPr lang="vi-VN" kern="100">
              <a:effectLst/>
              <a:latin typeface="Calibri" panose="020F0502020204030204" pitchFamily="34" charset="0"/>
              <a:cs typeface="Times New Roman" panose="02020603050405020304" pitchFamily="18" charset="0"/>
            </a:endParaRPr>
          </a:p>
        </p:txBody>
      </p:sp>
      <p:pic>
        <p:nvPicPr>
          <p:cNvPr id="4" name="Google Shape;2311;p54">
            <a:extLst>
              <a:ext uri="{FF2B5EF4-FFF2-40B4-BE49-F238E27FC236}">
                <a16:creationId xmlns:a16="http://schemas.microsoft.com/office/drawing/2014/main" id="{A06BC1B2-DEF6-DE79-5707-62813F877517}"/>
              </a:ext>
            </a:extLst>
          </p:cNvPr>
          <p:cNvPicPr preferRelativeResize="0"/>
          <p:nvPr/>
        </p:nvPicPr>
        <p:blipFill rotWithShape="1">
          <a:blip r:embed="rId2">
            <a:alphaModFix/>
          </a:blip>
          <a:srcRect t="9256" b="9256"/>
          <a:stretch/>
        </p:blipFill>
        <p:spPr>
          <a:xfrm>
            <a:off x="7771525" y="3730089"/>
            <a:ext cx="1372475" cy="1118390"/>
          </a:xfrm>
          <a:prstGeom prst="rect">
            <a:avLst/>
          </a:prstGeom>
          <a:noFill/>
          <a:ln>
            <a:noFill/>
          </a:ln>
        </p:spPr>
      </p:pic>
    </p:spTree>
    <p:extLst>
      <p:ext uri="{BB962C8B-B14F-4D97-AF65-F5344CB8AC3E}">
        <p14:creationId xmlns:p14="http://schemas.microsoft.com/office/powerpoint/2010/main" val="3458424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7"/>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TIMELINE</a:t>
            </a:r>
            <a:endParaRPr/>
          </a:p>
        </p:txBody>
      </p:sp>
      <p:grpSp>
        <p:nvGrpSpPr>
          <p:cNvPr id="1568" name="Google Shape;1568;p37"/>
          <p:cNvGrpSpPr/>
          <p:nvPr/>
        </p:nvGrpSpPr>
        <p:grpSpPr>
          <a:xfrm>
            <a:off x="1659137" y="4012892"/>
            <a:ext cx="177852" cy="319992"/>
            <a:chOff x="5070000" y="4476700"/>
            <a:chExt cx="534250" cy="957200"/>
          </a:xfrm>
        </p:grpSpPr>
        <p:sp>
          <p:nvSpPr>
            <p:cNvPr id="1569" name="Google Shape;1569;p37"/>
            <p:cNvSpPr/>
            <p:nvPr/>
          </p:nvSpPr>
          <p:spPr>
            <a:xfrm>
              <a:off x="5129825" y="4476700"/>
              <a:ext cx="414600" cy="167325"/>
            </a:xfrm>
            <a:custGeom>
              <a:avLst/>
              <a:gdLst/>
              <a:ahLst/>
              <a:cxnLst/>
              <a:rect l="l" t="t" r="r" b="b"/>
              <a:pathLst>
                <a:path w="16584" h="6693" extrusionOk="0">
                  <a:moveTo>
                    <a:pt x="2375" y="0"/>
                  </a:moveTo>
                  <a:lnTo>
                    <a:pt x="2132" y="19"/>
                  </a:lnTo>
                  <a:lnTo>
                    <a:pt x="1908" y="38"/>
                  </a:lnTo>
                  <a:lnTo>
                    <a:pt x="1665" y="112"/>
                  </a:lnTo>
                  <a:lnTo>
                    <a:pt x="1459" y="187"/>
                  </a:lnTo>
                  <a:lnTo>
                    <a:pt x="1253" y="281"/>
                  </a:lnTo>
                  <a:lnTo>
                    <a:pt x="1048" y="411"/>
                  </a:lnTo>
                  <a:lnTo>
                    <a:pt x="861" y="542"/>
                  </a:lnTo>
                  <a:lnTo>
                    <a:pt x="693" y="692"/>
                  </a:lnTo>
                  <a:lnTo>
                    <a:pt x="543" y="879"/>
                  </a:lnTo>
                  <a:lnTo>
                    <a:pt x="393" y="1047"/>
                  </a:lnTo>
                  <a:lnTo>
                    <a:pt x="281" y="1253"/>
                  </a:lnTo>
                  <a:lnTo>
                    <a:pt x="188" y="1458"/>
                  </a:lnTo>
                  <a:lnTo>
                    <a:pt x="94" y="1683"/>
                  </a:lnTo>
                  <a:lnTo>
                    <a:pt x="38" y="1907"/>
                  </a:lnTo>
                  <a:lnTo>
                    <a:pt x="1" y="2150"/>
                  </a:lnTo>
                  <a:lnTo>
                    <a:pt x="1" y="2393"/>
                  </a:lnTo>
                  <a:lnTo>
                    <a:pt x="1" y="4300"/>
                  </a:lnTo>
                  <a:lnTo>
                    <a:pt x="1" y="4543"/>
                  </a:lnTo>
                  <a:lnTo>
                    <a:pt x="38" y="4767"/>
                  </a:lnTo>
                  <a:lnTo>
                    <a:pt x="94" y="5010"/>
                  </a:lnTo>
                  <a:lnTo>
                    <a:pt x="188" y="5216"/>
                  </a:lnTo>
                  <a:lnTo>
                    <a:pt x="281" y="5422"/>
                  </a:lnTo>
                  <a:lnTo>
                    <a:pt x="393" y="5627"/>
                  </a:lnTo>
                  <a:lnTo>
                    <a:pt x="543" y="5814"/>
                  </a:lnTo>
                  <a:lnTo>
                    <a:pt x="693" y="5982"/>
                  </a:lnTo>
                  <a:lnTo>
                    <a:pt x="861" y="6132"/>
                  </a:lnTo>
                  <a:lnTo>
                    <a:pt x="1048" y="6282"/>
                  </a:lnTo>
                  <a:lnTo>
                    <a:pt x="1253" y="6394"/>
                  </a:lnTo>
                  <a:lnTo>
                    <a:pt x="1459" y="6487"/>
                  </a:lnTo>
                  <a:lnTo>
                    <a:pt x="1665" y="6581"/>
                  </a:lnTo>
                  <a:lnTo>
                    <a:pt x="1908" y="6637"/>
                  </a:lnTo>
                  <a:lnTo>
                    <a:pt x="2132" y="6674"/>
                  </a:lnTo>
                  <a:lnTo>
                    <a:pt x="2375" y="6693"/>
                  </a:lnTo>
                  <a:lnTo>
                    <a:pt x="14190" y="6693"/>
                  </a:lnTo>
                  <a:lnTo>
                    <a:pt x="14433" y="6674"/>
                  </a:lnTo>
                  <a:lnTo>
                    <a:pt x="14658" y="6637"/>
                  </a:lnTo>
                  <a:lnTo>
                    <a:pt x="14901" y="6581"/>
                  </a:lnTo>
                  <a:lnTo>
                    <a:pt x="15106" y="6487"/>
                  </a:lnTo>
                  <a:lnTo>
                    <a:pt x="15331" y="6394"/>
                  </a:lnTo>
                  <a:lnTo>
                    <a:pt x="15518" y="6282"/>
                  </a:lnTo>
                  <a:lnTo>
                    <a:pt x="15704" y="6132"/>
                  </a:lnTo>
                  <a:lnTo>
                    <a:pt x="15873" y="5982"/>
                  </a:lnTo>
                  <a:lnTo>
                    <a:pt x="16022" y="5814"/>
                  </a:lnTo>
                  <a:lnTo>
                    <a:pt x="16172" y="5627"/>
                  </a:lnTo>
                  <a:lnTo>
                    <a:pt x="16284" y="5422"/>
                  </a:lnTo>
                  <a:lnTo>
                    <a:pt x="16396" y="5216"/>
                  </a:lnTo>
                  <a:lnTo>
                    <a:pt x="16471" y="5010"/>
                  </a:lnTo>
                  <a:lnTo>
                    <a:pt x="16527" y="4767"/>
                  </a:lnTo>
                  <a:lnTo>
                    <a:pt x="16564" y="4543"/>
                  </a:lnTo>
                  <a:lnTo>
                    <a:pt x="16583" y="4300"/>
                  </a:lnTo>
                  <a:lnTo>
                    <a:pt x="16583" y="2393"/>
                  </a:lnTo>
                  <a:lnTo>
                    <a:pt x="16564" y="2150"/>
                  </a:lnTo>
                  <a:lnTo>
                    <a:pt x="16527" y="1907"/>
                  </a:lnTo>
                  <a:lnTo>
                    <a:pt x="16471" y="1683"/>
                  </a:lnTo>
                  <a:lnTo>
                    <a:pt x="16396" y="1458"/>
                  </a:lnTo>
                  <a:lnTo>
                    <a:pt x="16284" y="1253"/>
                  </a:lnTo>
                  <a:lnTo>
                    <a:pt x="16172" y="1047"/>
                  </a:lnTo>
                  <a:lnTo>
                    <a:pt x="16022" y="879"/>
                  </a:lnTo>
                  <a:lnTo>
                    <a:pt x="15873" y="692"/>
                  </a:lnTo>
                  <a:lnTo>
                    <a:pt x="15704" y="542"/>
                  </a:lnTo>
                  <a:lnTo>
                    <a:pt x="15518" y="411"/>
                  </a:lnTo>
                  <a:lnTo>
                    <a:pt x="15331" y="281"/>
                  </a:lnTo>
                  <a:lnTo>
                    <a:pt x="15106" y="187"/>
                  </a:lnTo>
                  <a:lnTo>
                    <a:pt x="14901" y="112"/>
                  </a:lnTo>
                  <a:lnTo>
                    <a:pt x="14658" y="38"/>
                  </a:lnTo>
                  <a:lnTo>
                    <a:pt x="14433" y="19"/>
                  </a:lnTo>
                  <a:lnTo>
                    <a:pt x="141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7"/>
            <p:cNvSpPr/>
            <p:nvPr/>
          </p:nvSpPr>
          <p:spPr>
            <a:xfrm>
              <a:off x="5070000" y="4997800"/>
              <a:ext cx="534250" cy="212675"/>
            </a:xfrm>
            <a:custGeom>
              <a:avLst/>
              <a:gdLst/>
              <a:ahLst/>
              <a:cxnLst/>
              <a:rect l="l" t="t" r="r" b="b"/>
              <a:pathLst>
                <a:path w="21370" h="8507" extrusionOk="0">
                  <a:moveTo>
                    <a:pt x="13779" y="3142"/>
                  </a:moveTo>
                  <a:lnTo>
                    <a:pt x="13891" y="3160"/>
                  </a:lnTo>
                  <a:lnTo>
                    <a:pt x="14097" y="3216"/>
                  </a:lnTo>
                  <a:lnTo>
                    <a:pt x="14284" y="3329"/>
                  </a:lnTo>
                  <a:lnTo>
                    <a:pt x="14452" y="3459"/>
                  </a:lnTo>
                  <a:lnTo>
                    <a:pt x="14602" y="3628"/>
                  </a:lnTo>
                  <a:lnTo>
                    <a:pt x="14695" y="3815"/>
                  </a:lnTo>
                  <a:lnTo>
                    <a:pt x="14770" y="4020"/>
                  </a:lnTo>
                  <a:lnTo>
                    <a:pt x="14789" y="4132"/>
                  </a:lnTo>
                  <a:lnTo>
                    <a:pt x="14789" y="4263"/>
                  </a:lnTo>
                  <a:lnTo>
                    <a:pt x="14789" y="4375"/>
                  </a:lnTo>
                  <a:lnTo>
                    <a:pt x="14770" y="4488"/>
                  </a:lnTo>
                  <a:lnTo>
                    <a:pt x="14695" y="4693"/>
                  </a:lnTo>
                  <a:lnTo>
                    <a:pt x="14602" y="4880"/>
                  </a:lnTo>
                  <a:lnTo>
                    <a:pt x="14452" y="5048"/>
                  </a:lnTo>
                  <a:lnTo>
                    <a:pt x="14284" y="5179"/>
                  </a:lnTo>
                  <a:lnTo>
                    <a:pt x="14097" y="5291"/>
                  </a:lnTo>
                  <a:lnTo>
                    <a:pt x="13891" y="5348"/>
                  </a:lnTo>
                  <a:lnTo>
                    <a:pt x="13779" y="5366"/>
                  </a:lnTo>
                  <a:lnTo>
                    <a:pt x="13667" y="5385"/>
                  </a:lnTo>
                  <a:lnTo>
                    <a:pt x="7685" y="5385"/>
                  </a:lnTo>
                  <a:lnTo>
                    <a:pt x="7572" y="5366"/>
                  </a:lnTo>
                  <a:lnTo>
                    <a:pt x="7460" y="5348"/>
                  </a:lnTo>
                  <a:lnTo>
                    <a:pt x="7255" y="5291"/>
                  </a:lnTo>
                  <a:lnTo>
                    <a:pt x="7068" y="5179"/>
                  </a:lnTo>
                  <a:lnTo>
                    <a:pt x="6899" y="5048"/>
                  </a:lnTo>
                  <a:lnTo>
                    <a:pt x="6768" y="4880"/>
                  </a:lnTo>
                  <a:lnTo>
                    <a:pt x="6656" y="4693"/>
                  </a:lnTo>
                  <a:lnTo>
                    <a:pt x="6600" y="4488"/>
                  </a:lnTo>
                  <a:lnTo>
                    <a:pt x="6582" y="4375"/>
                  </a:lnTo>
                  <a:lnTo>
                    <a:pt x="6563" y="4263"/>
                  </a:lnTo>
                  <a:lnTo>
                    <a:pt x="6582" y="4132"/>
                  </a:lnTo>
                  <a:lnTo>
                    <a:pt x="6600" y="4020"/>
                  </a:lnTo>
                  <a:lnTo>
                    <a:pt x="6656" y="3815"/>
                  </a:lnTo>
                  <a:lnTo>
                    <a:pt x="6768" y="3628"/>
                  </a:lnTo>
                  <a:lnTo>
                    <a:pt x="6899" y="3459"/>
                  </a:lnTo>
                  <a:lnTo>
                    <a:pt x="7068" y="3329"/>
                  </a:lnTo>
                  <a:lnTo>
                    <a:pt x="7255" y="3216"/>
                  </a:lnTo>
                  <a:lnTo>
                    <a:pt x="7460" y="3160"/>
                  </a:lnTo>
                  <a:lnTo>
                    <a:pt x="7572" y="3142"/>
                  </a:lnTo>
                  <a:close/>
                  <a:moveTo>
                    <a:pt x="1" y="1"/>
                  </a:moveTo>
                  <a:lnTo>
                    <a:pt x="1" y="8507"/>
                  </a:lnTo>
                  <a:lnTo>
                    <a:pt x="21369" y="8507"/>
                  </a:lnTo>
                  <a:lnTo>
                    <a:pt x="21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7"/>
            <p:cNvSpPr/>
            <p:nvPr/>
          </p:nvSpPr>
          <p:spPr>
            <a:xfrm>
              <a:off x="5070000" y="5266550"/>
              <a:ext cx="534250" cy="167350"/>
            </a:xfrm>
            <a:custGeom>
              <a:avLst/>
              <a:gdLst/>
              <a:ahLst/>
              <a:cxnLst/>
              <a:rect l="l" t="t" r="r" b="b"/>
              <a:pathLst>
                <a:path w="21370" h="6694" extrusionOk="0">
                  <a:moveTo>
                    <a:pt x="1" y="0"/>
                  </a:moveTo>
                  <a:lnTo>
                    <a:pt x="1" y="3178"/>
                  </a:lnTo>
                  <a:lnTo>
                    <a:pt x="20" y="3534"/>
                  </a:lnTo>
                  <a:lnTo>
                    <a:pt x="57" y="3889"/>
                  </a:lnTo>
                  <a:lnTo>
                    <a:pt x="151" y="4225"/>
                  </a:lnTo>
                  <a:lnTo>
                    <a:pt x="263" y="4543"/>
                  </a:lnTo>
                  <a:lnTo>
                    <a:pt x="412" y="4861"/>
                  </a:lnTo>
                  <a:lnTo>
                    <a:pt x="599" y="5141"/>
                  </a:lnTo>
                  <a:lnTo>
                    <a:pt x="805" y="5403"/>
                  </a:lnTo>
                  <a:lnTo>
                    <a:pt x="1029" y="5665"/>
                  </a:lnTo>
                  <a:lnTo>
                    <a:pt x="1272" y="5889"/>
                  </a:lnTo>
                  <a:lnTo>
                    <a:pt x="1553" y="6095"/>
                  </a:lnTo>
                  <a:lnTo>
                    <a:pt x="1833" y="6263"/>
                  </a:lnTo>
                  <a:lnTo>
                    <a:pt x="2132" y="6413"/>
                  </a:lnTo>
                  <a:lnTo>
                    <a:pt x="2469" y="6525"/>
                  </a:lnTo>
                  <a:lnTo>
                    <a:pt x="2805" y="6618"/>
                  </a:lnTo>
                  <a:lnTo>
                    <a:pt x="3142" y="6674"/>
                  </a:lnTo>
                  <a:lnTo>
                    <a:pt x="3497" y="6693"/>
                  </a:lnTo>
                  <a:lnTo>
                    <a:pt x="17854" y="6693"/>
                  </a:lnTo>
                  <a:lnTo>
                    <a:pt x="18210" y="6674"/>
                  </a:lnTo>
                  <a:lnTo>
                    <a:pt x="18565" y="6618"/>
                  </a:lnTo>
                  <a:lnTo>
                    <a:pt x="18901" y="6525"/>
                  </a:lnTo>
                  <a:lnTo>
                    <a:pt x="19219" y="6413"/>
                  </a:lnTo>
                  <a:lnTo>
                    <a:pt x="19518" y="6263"/>
                  </a:lnTo>
                  <a:lnTo>
                    <a:pt x="19817" y="6095"/>
                  </a:lnTo>
                  <a:lnTo>
                    <a:pt x="20079" y="5889"/>
                  </a:lnTo>
                  <a:lnTo>
                    <a:pt x="20322" y="5665"/>
                  </a:lnTo>
                  <a:lnTo>
                    <a:pt x="20565" y="5403"/>
                  </a:lnTo>
                  <a:lnTo>
                    <a:pt x="20752" y="5141"/>
                  </a:lnTo>
                  <a:lnTo>
                    <a:pt x="20939" y="4861"/>
                  </a:lnTo>
                  <a:lnTo>
                    <a:pt x="21089" y="4543"/>
                  </a:lnTo>
                  <a:lnTo>
                    <a:pt x="21201" y="4225"/>
                  </a:lnTo>
                  <a:lnTo>
                    <a:pt x="21294" y="3889"/>
                  </a:lnTo>
                  <a:lnTo>
                    <a:pt x="21350" y="3534"/>
                  </a:lnTo>
                  <a:lnTo>
                    <a:pt x="21369" y="3178"/>
                  </a:lnTo>
                  <a:lnTo>
                    <a:pt x="213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7"/>
            <p:cNvSpPr/>
            <p:nvPr/>
          </p:nvSpPr>
          <p:spPr>
            <a:xfrm>
              <a:off x="5070000" y="4699625"/>
              <a:ext cx="534250" cy="242125"/>
            </a:xfrm>
            <a:custGeom>
              <a:avLst/>
              <a:gdLst/>
              <a:ahLst/>
              <a:cxnLst/>
              <a:rect l="l" t="t" r="r" b="b"/>
              <a:pathLst>
                <a:path w="21370" h="9685" extrusionOk="0">
                  <a:moveTo>
                    <a:pt x="5965" y="1"/>
                  </a:moveTo>
                  <a:lnTo>
                    <a:pt x="5965" y="1907"/>
                  </a:lnTo>
                  <a:lnTo>
                    <a:pt x="5647" y="1926"/>
                  </a:lnTo>
                  <a:lnTo>
                    <a:pt x="5329" y="1945"/>
                  </a:lnTo>
                  <a:lnTo>
                    <a:pt x="5030" y="1982"/>
                  </a:lnTo>
                  <a:lnTo>
                    <a:pt x="4712" y="2038"/>
                  </a:lnTo>
                  <a:lnTo>
                    <a:pt x="4413" y="2113"/>
                  </a:lnTo>
                  <a:lnTo>
                    <a:pt x="4133" y="2188"/>
                  </a:lnTo>
                  <a:lnTo>
                    <a:pt x="3852" y="2281"/>
                  </a:lnTo>
                  <a:lnTo>
                    <a:pt x="3572" y="2393"/>
                  </a:lnTo>
                  <a:lnTo>
                    <a:pt x="3310" y="2524"/>
                  </a:lnTo>
                  <a:lnTo>
                    <a:pt x="3048" y="2655"/>
                  </a:lnTo>
                  <a:lnTo>
                    <a:pt x="2805" y="2786"/>
                  </a:lnTo>
                  <a:lnTo>
                    <a:pt x="2562" y="2954"/>
                  </a:lnTo>
                  <a:lnTo>
                    <a:pt x="2319" y="3123"/>
                  </a:lnTo>
                  <a:lnTo>
                    <a:pt x="2095" y="3291"/>
                  </a:lnTo>
                  <a:lnTo>
                    <a:pt x="1889" y="3496"/>
                  </a:lnTo>
                  <a:lnTo>
                    <a:pt x="1684" y="3683"/>
                  </a:lnTo>
                  <a:lnTo>
                    <a:pt x="1497" y="3889"/>
                  </a:lnTo>
                  <a:lnTo>
                    <a:pt x="1310" y="4113"/>
                  </a:lnTo>
                  <a:lnTo>
                    <a:pt x="1141" y="4338"/>
                  </a:lnTo>
                  <a:lnTo>
                    <a:pt x="973" y="4562"/>
                  </a:lnTo>
                  <a:lnTo>
                    <a:pt x="824" y="4805"/>
                  </a:lnTo>
                  <a:lnTo>
                    <a:pt x="674" y="5048"/>
                  </a:lnTo>
                  <a:lnTo>
                    <a:pt x="562" y="5310"/>
                  </a:lnTo>
                  <a:lnTo>
                    <a:pt x="450" y="5572"/>
                  </a:lnTo>
                  <a:lnTo>
                    <a:pt x="337" y="5833"/>
                  </a:lnTo>
                  <a:lnTo>
                    <a:pt x="244" y="6095"/>
                  </a:lnTo>
                  <a:lnTo>
                    <a:pt x="169" y="6375"/>
                  </a:lnTo>
                  <a:lnTo>
                    <a:pt x="113" y="6656"/>
                  </a:lnTo>
                  <a:lnTo>
                    <a:pt x="57" y="6936"/>
                  </a:lnTo>
                  <a:lnTo>
                    <a:pt x="20" y="7235"/>
                  </a:lnTo>
                  <a:lnTo>
                    <a:pt x="1" y="7516"/>
                  </a:lnTo>
                  <a:lnTo>
                    <a:pt x="1" y="7815"/>
                  </a:lnTo>
                  <a:lnTo>
                    <a:pt x="1" y="9684"/>
                  </a:lnTo>
                  <a:lnTo>
                    <a:pt x="21369" y="9684"/>
                  </a:lnTo>
                  <a:lnTo>
                    <a:pt x="21369" y="7815"/>
                  </a:lnTo>
                  <a:lnTo>
                    <a:pt x="21350" y="7516"/>
                  </a:lnTo>
                  <a:lnTo>
                    <a:pt x="21332" y="7235"/>
                  </a:lnTo>
                  <a:lnTo>
                    <a:pt x="21294" y="6936"/>
                  </a:lnTo>
                  <a:lnTo>
                    <a:pt x="21238" y="6656"/>
                  </a:lnTo>
                  <a:lnTo>
                    <a:pt x="21182" y="6375"/>
                  </a:lnTo>
                  <a:lnTo>
                    <a:pt x="21107" y="6095"/>
                  </a:lnTo>
                  <a:lnTo>
                    <a:pt x="21014" y="5833"/>
                  </a:lnTo>
                  <a:lnTo>
                    <a:pt x="20920" y="5572"/>
                  </a:lnTo>
                  <a:lnTo>
                    <a:pt x="20808" y="5310"/>
                  </a:lnTo>
                  <a:lnTo>
                    <a:pt x="20677" y="5048"/>
                  </a:lnTo>
                  <a:lnTo>
                    <a:pt x="20528" y="4805"/>
                  </a:lnTo>
                  <a:lnTo>
                    <a:pt x="20378" y="4562"/>
                  </a:lnTo>
                  <a:lnTo>
                    <a:pt x="20229" y="4338"/>
                  </a:lnTo>
                  <a:lnTo>
                    <a:pt x="20042" y="4113"/>
                  </a:lnTo>
                  <a:lnTo>
                    <a:pt x="19873" y="3889"/>
                  </a:lnTo>
                  <a:lnTo>
                    <a:pt x="19668" y="3683"/>
                  </a:lnTo>
                  <a:lnTo>
                    <a:pt x="19462" y="3478"/>
                  </a:lnTo>
                  <a:lnTo>
                    <a:pt x="19257" y="3291"/>
                  </a:lnTo>
                  <a:lnTo>
                    <a:pt x="19032" y="3123"/>
                  </a:lnTo>
                  <a:lnTo>
                    <a:pt x="18789" y="2954"/>
                  </a:lnTo>
                  <a:lnTo>
                    <a:pt x="18565" y="2786"/>
                  </a:lnTo>
                  <a:lnTo>
                    <a:pt x="18303" y="2655"/>
                  </a:lnTo>
                  <a:lnTo>
                    <a:pt x="18041" y="2506"/>
                  </a:lnTo>
                  <a:lnTo>
                    <a:pt x="17780" y="2393"/>
                  </a:lnTo>
                  <a:lnTo>
                    <a:pt x="17499" y="2281"/>
                  </a:lnTo>
                  <a:lnTo>
                    <a:pt x="17219" y="2188"/>
                  </a:lnTo>
                  <a:lnTo>
                    <a:pt x="16938" y="2113"/>
                  </a:lnTo>
                  <a:lnTo>
                    <a:pt x="16639" y="2038"/>
                  </a:lnTo>
                  <a:lnTo>
                    <a:pt x="16340" y="1982"/>
                  </a:lnTo>
                  <a:lnTo>
                    <a:pt x="16022" y="1945"/>
                  </a:lnTo>
                  <a:lnTo>
                    <a:pt x="15705" y="1926"/>
                  </a:lnTo>
                  <a:lnTo>
                    <a:pt x="15387" y="1907"/>
                  </a:lnTo>
                  <a:lnTo>
                    <a:pt x="15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553;p37">
            <a:extLst>
              <a:ext uri="{FF2B5EF4-FFF2-40B4-BE49-F238E27FC236}">
                <a16:creationId xmlns:a16="http://schemas.microsoft.com/office/drawing/2014/main" id="{38BE1047-EB94-9F1E-F8DA-5E823EB5DB68}"/>
              </a:ext>
            </a:extLst>
          </p:cNvPr>
          <p:cNvSpPr txBox="1">
            <a:spLocks/>
          </p:cNvSpPr>
          <p:nvPr/>
        </p:nvSpPr>
        <p:spPr>
          <a:xfrm>
            <a:off x="2535869" y="2041603"/>
            <a:ext cx="1791972" cy="640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800">
                <a:latin typeface="Be Vietnam Pro Black"/>
                <a:ea typeface="Be Vietnam Pro Black"/>
                <a:cs typeface="Be Vietnam Pro Black"/>
                <a:sym typeface="Be Vietnam Pro Black"/>
              </a:rPr>
              <a:t>DASHBOARD</a:t>
            </a:r>
          </a:p>
        </p:txBody>
      </p:sp>
      <p:sp>
        <p:nvSpPr>
          <p:cNvPr id="43" name="Google Shape;1554;p37">
            <a:extLst>
              <a:ext uri="{FF2B5EF4-FFF2-40B4-BE49-F238E27FC236}">
                <a16:creationId xmlns:a16="http://schemas.microsoft.com/office/drawing/2014/main" id="{31739D21-0ADD-E30D-2209-2BB75F4C6E08}"/>
              </a:ext>
            </a:extLst>
          </p:cNvPr>
          <p:cNvSpPr txBox="1">
            <a:spLocks/>
          </p:cNvSpPr>
          <p:nvPr/>
        </p:nvSpPr>
        <p:spPr>
          <a:xfrm>
            <a:off x="4362323" y="2086562"/>
            <a:ext cx="2866292" cy="538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500" b="1"/>
              <a:t>Tình hình tổng quan Adidas</a:t>
            </a:r>
          </a:p>
        </p:txBody>
      </p:sp>
      <p:sp>
        <p:nvSpPr>
          <p:cNvPr id="44" name="Google Shape;1555;p37">
            <a:extLst>
              <a:ext uri="{FF2B5EF4-FFF2-40B4-BE49-F238E27FC236}">
                <a16:creationId xmlns:a16="http://schemas.microsoft.com/office/drawing/2014/main" id="{86BC54DA-4A57-38CA-2F12-12778E1D4CCD}"/>
              </a:ext>
            </a:extLst>
          </p:cNvPr>
          <p:cNvSpPr txBox="1">
            <a:spLocks/>
          </p:cNvSpPr>
          <p:nvPr/>
        </p:nvSpPr>
        <p:spPr>
          <a:xfrm>
            <a:off x="2566388" y="2910382"/>
            <a:ext cx="1456500" cy="640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800">
                <a:latin typeface="Be Vietnam Pro Black"/>
                <a:ea typeface="Be Vietnam Pro Black"/>
                <a:cs typeface="Be Vietnam Pro Black"/>
                <a:sym typeface="Be Vietnam Pro Black"/>
              </a:rPr>
              <a:t>CHARTS</a:t>
            </a:r>
          </a:p>
        </p:txBody>
      </p:sp>
      <p:sp>
        <p:nvSpPr>
          <p:cNvPr id="45" name="Google Shape;1556;p37">
            <a:extLst>
              <a:ext uri="{FF2B5EF4-FFF2-40B4-BE49-F238E27FC236}">
                <a16:creationId xmlns:a16="http://schemas.microsoft.com/office/drawing/2014/main" id="{A17C5AD6-F78C-63F2-6CC3-EBF22E5138C4}"/>
              </a:ext>
            </a:extLst>
          </p:cNvPr>
          <p:cNvSpPr txBox="1">
            <a:spLocks/>
          </p:cNvSpPr>
          <p:nvPr/>
        </p:nvSpPr>
        <p:spPr>
          <a:xfrm>
            <a:off x="3913018" y="2916609"/>
            <a:ext cx="2452223" cy="64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500" b="1"/>
              <a:t>Phân tích charts chi tiết</a:t>
            </a:r>
          </a:p>
        </p:txBody>
      </p:sp>
      <p:sp>
        <p:nvSpPr>
          <p:cNvPr id="46" name="Google Shape;1557;p37">
            <a:extLst>
              <a:ext uri="{FF2B5EF4-FFF2-40B4-BE49-F238E27FC236}">
                <a16:creationId xmlns:a16="http://schemas.microsoft.com/office/drawing/2014/main" id="{0ECC1D07-8B13-C510-5565-32E34CBE3ACD}"/>
              </a:ext>
            </a:extLst>
          </p:cNvPr>
          <p:cNvSpPr txBox="1">
            <a:spLocks/>
          </p:cNvSpPr>
          <p:nvPr/>
        </p:nvSpPr>
        <p:spPr>
          <a:xfrm>
            <a:off x="2601501" y="3795293"/>
            <a:ext cx="1955871" cy="640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800">
                <a:latin typeface="Be Vietnam Pro Black"/>
                <a:ea typeface="Be Vietnam Pro Black"/>
                <a:cs typeface="Be Vietnam Pro Black"/>
                <a:sym typeface="Be Vietnam Pro Black"/>
              </a:rPr>
              <a:t>CONCLUSION</a:t>
            </a:r>
          </a:p>
        </p:txBody>
      </p:sp>
      <p:sp>
        <p:nvSpPr>
          <p:cNvPr id="47" name="Google Shape;1558;p37">
            <a:extLst>
              <a:ext uri="{FF2B5EF4-FFF2-40B4-BE49-F238E27FC236}">
                <a16:creationId xmlns:a16="http://schemas.microsoft.com/office/drawing/2014/main" id="{25650CA4-0464-B193-CE07-59C4850AEEAA}"/>
              </a:ext>
            </a:extLst>
          </p:cNvPr>
          <p:cNvSpPr txBox="1">
            <a:spLocks/>
          </p:cNvSpPr>
          <p:nvPr/>
        </p:nvSpPr>
        <p:spPr>
          <a:xfrm>
            <a:off x="4557372" y="3791615"/>
            <a:ext cx="2020903" cy="64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500" b="1"/>
              <a:t>Kết luận và Đề xuất </a:t>
            </a:r>
          </a:p>
        </p:txBody>
      </p:sp>
      <p:grpSp>
        <p:nvGrpSpPr>
          <p:cNvPr id="48" name="Group 47">
            <a:extLst>
              <a:ext uri="{FF2B5EF4-FFF2-40B4-BE49-F238E27FC236}">
                <a16:creationId xmlns:a16="http://schemas.microsoft.com/office/drawing/2014/main" id="{D7544AA9-6335-9A6C-E818-CD1E1F3EB997}"/>
              </a:ext>
            </a:extLst>
          </p:cNvPr>
          <p:cNvGrpSpPr/>
          <p:nvPr/>
        </p:nvGrpSpPr>
        <p:grpSpPr>
          <a:xfrm>
            <a:off x="1855137" y="1174728"/>
            <a:ext cx="646250" cy="3260911"/>
            <a:chOff x="1081996" y="1231931"/>
            <a:chExt cx="646250" cy="3260911"/>
          </a:xfrm>
        </p:grpSpPr>
        <p:sp>
          <p:nvSpPr>
            <p:cNvPr id="49" name="Google Shape;1561;p37">
              <a:extLst>
                <a:ext uri="{FF2B5EF4-FFF2-40B4-BE49-F238E27FC236}">
                  <a16:creationId xmlns:a16="http://schemas.microsoft.com/office/drawing/2014/main" id="{26880D6D-8413-0ABB-4536-D9755E2CBB22}"/>
                </a:ext>
              </a:extLst>
            </p:cNvPr>
            <p:cNvSpPr/>
            <p:nvPr/>
          </p:nvSpPr>
          <p:spPr>
            <a:xfrm>
              <a:off x="1088046" y="2097950"/>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62;p37">
              <a:extLst>
                <a:ext uri="{FF2B5EF4-FFF2-40B4-BE49-F238E27FC236}">
                  <a16:creationId xmlns:a16="http://schemas.microsoft.com/office/drawing/2014/main" id="{22C935B5-472A-DCCC-350C-AE80A2E99283}"/>
                </a:ext>
              </a:extLst>
            </p:cNvPr>
            <p:cNvSpPr/>
            <p:nvPr/>
          </p:nvSpPr>
          <p:spPr>
            <a:xfrm>
              <a:off x="1088046" y="2975296"/>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63;p37">
              <a:extLst>
                <a:ext uri="{FF2B5EF4-FFF2-40B4-BE49-F238E27FC236}">
                  <a16:creationId xmlns:a16="http://schemas.microsoft.com/office/drawing/2014/main" id="{6C2086D5-1BAC-2257-BA36-1C8399E08E18}"/>
                </a:ext>
              </a:extLst>
            </p:cNvPr>
            <p:cNvSpPr/>
            <p:nvPr/>
          </p:nvSpPr>
          <p:spPr>
            <a:xfrm>
              <a:off x="1088046" y="3852642"/>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1565;p37">
              <a:extLst>
                <a:ext uri="{FF2B5EF4-FFF2-40B4-BE49-F238E27FC236}">
                  <a16:creationId xmlns:a16="http://schemas.microsoft.com/office/drawing/2014/main" id="{3AA235B1-2AAF-7894-52DD-E29275D3E7BA}"/>
                </a:ext>
              </a:extLst>
            </p:cNvPr>
            <p:cNvCxnSpPr>
              <a:stCxn id="49" idx="2"/>
              <a:endCxn id="50" idx="0"/>
            </p:cNvCxnSpPr>
            <p:nvPr/>
          </p:nvCxnSpPr>
          <p:spPr>
            <a:xfrm>
              <a:off x="1408146" y="2738150"/>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53" name="Google Shape;1566;p37">
              <a:extLst>
                <a:ext uri="{FF2B5EF4-FFF2-40B4-BE49-F238E27FC236}">
                  <a16:creationId xmlns:a16="http://schemas.microsoft.com/office/drawing/2014/main" id="{1CAA3B29-1474-7CB5-7487-B47CE678528D}"/>
                </a:ext>
              </a:extLst>
            </p:cNvPr>
            <p:cNvCxnSpPr>
              <a:stCxn id="50" idx="2"/>
              <a:endCxn id="51" idx="0"/>
            </p:cNvCxnSpPr>
            <p:nvPr/>
          </p:nvCxnSpPr>
          <p:spPr>
            <a:xfrm>
              <a:off x="1408146" y="3615496"/>
              <a:ext cx="0" cy="237000"/>
            </a:xfrm>
            <a:prstGeom prst="straightConnector1">
              <a:avLst/>
            </a:prstGeom>
            <a:noFill/>
            <a:ln w="19050" cap="flat" cmpd="sng">
              <a:solidFill>
                <a:schemeClr val="dk1"/>
              </a:solidFill>
              <a:prstDash val="solid"/>
              <a:round/>
              <a:headEnd type="none" w="med" len="med"/>
              <a:tailEnd type="none" w="med" len="med"/>
            </a:ln>
          </p:spPr>
        </p:cxnSp>
        <p:sp>
          <p:nvSpPr>
            <p:cNvPr id="54" name="Google Shape;7068;p63">
              <a:extLst>
                <a:ext uri="{FF2B5EF4-FFF2-40B4-BE49-F238E27FC236}">
                  <a16:creationId xmlns:a16="http://schemas.microsoft.com/office/drawing/2014/main" id="{5C5C319C-4E4D-40D0-22CF-385BB61087E4}"/>
                </a:ext>
              </a:extLst>
            </p:cNvPr>
            <p:cNvSpPr/>
            <p:nvPr/>
          </p:nvSpPr>
          <p:spPr>
            <a:xfrm>
              <a:off x="1221760" y="225239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7163;p63">
              <a:extLst>
                <a:ext uri="{FF2B5EF4-FFF2-40B4-BE49-F238E27FC236}">
                  <a16:creationId xmlns:a16="http://schemas.microsoft.com/office/drawing/2014/main" id="{551987E8-042F-BDEB-6384-829F7BF258E6}"/>
                </a:ext>
              </a:extLst>
            </p:cNvPr>
            <p:cNvGrpSpPr/>
            <p:nvPr/>
          </p:nvGrpSpPr>
          <p:grpSpPr>
            <a:xfrm>
              <a:off x="1218461" y="3089028"/>
              <a:ext cx="368186" cy="366364"/>
              <a:chOff x="-62151950" y="4111775"/>
              <a:chExt cx="318225" cy="316650"/>
            </a:xfrm>
          </p:grpSpPr>
          <p:sp>
            <p:nvSpPr>
              <p:cNvPr id="1539" name="Google Shape;7164;p63">
                <a:extLst>
                  <a:ext uri="{FF2B5EF4-FFF2-40B4-BE49-F238E27FC236}">
                    <a16:creationId xmlns:a16="http://schemas.microsoft.com/office/drawing/2014/main" id="{5F69490E-C721-FCD6-D547-D7A8915D3515}"/>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7165;p63">
                <a:extLst>
                  <a:ext uri="{FF2B5EF4-FFF2-40B4-BE49-F238E27FC236}">
                    <a16:creationId xmlns:a16="http://schemas.microsoft.com/office/drawing/2014/main" id="{1F85A904-0036-EA12-DD5D-A6A49CD1542D}"/>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7166;p63">
                <a:extLst>
                  <a:ext uri="{FF2B5EF4-FFF2-40B4-BE49-F238E27FC236}">
                    <a16:creationId xmlns:a16="http://schemas.microsoft.com/office/drawing/2014/main" id="{182D2384-B9F3-4A48-87E3-51427B067955}"/>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7167;p63">
                <a:extLst>
                  <a:ext uri="{FF2B5EF4-FFF2-40B4-BE49-F238E27FC236}">
                    <a16:creationId xmlns:a16="http://schemas.microsoft.com/office/drawing/2014/main" id="{08A6C076-39DA-24A2-894F-0AF7F3027F9C}"/>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7144;p63">
              <a:extLst>
                <a:ext uri="{FF2B5EF4-FFF2-40B4-BE49-F238E27FC236}">
                  <a16:creationId xmlns:a16="http://schemas.microsoft.com/office/drawing/2014/main" id="{F3A24F6C-8F1C-EB28-87D0-72F0AD761ED7}"/>
                </a:ext>
              </a:extLst>
            </p:cNvPr>
            <p:cNvGrpSpPr/>
            <p:nvPr/>
          </p:nvGrpSpPr>
          <p:grpSpPr>
            <a:xfrm>
              <a:off x="1218461" y="4012600"/>
              <a:ext cx="365438" cy="366364"/>
              <a:chOff x="-64044600" y="3360375"/>
              <a:chExt cx="315850" cy="316650"/>
            </a:xfrm>
          </p:grpSpPr>
          <p:sp>
            <p:nvSpPr>
              <p:cNvPr id="1536" name="Google Shape;7145;p63">
                <a:extLst>
                  <a:ext uri="{FF2B5EF4-FFF2-40B4-BE49-F238E27FC236}">
                    <a16:creationId xmlns:a16="http://schemas.microsoft.com/office/drawing/2014/main" id="{65A050A0-C1EC-73F5-FE6D-83FB0980E384}"/>
                  </a:ext>
                </a:extLst>
              </p:cNvPr>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7146;p63">
                <a:extLst>
                  <a:ext uri="{FF2B5EF4-FFF2-40B4-BE49-F238E27FC236}">
                    <a16:creationId xmlns:a16="http://schemas.microsoft.com/office/drawing/2014/main" id="{A7A41F76-4A31-380A-F5E7-0918CA59A8F7}"/>
                  </a:ext>
                </a:extLst>
              </p:cNvPr>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7147;p63">
                <a:extLst>
                  <a:ext uri="{FF2B5EF4-FFF2-40B4-BE49-F238E27FC236}">
                    <a16:creationId xmlns:a16="http://schemas.microsoft.com/office/drawing/2014/main" id="{CFEB8FDD-5886-2686-40A7-6F187A624F9C}"/>
                  </a:ext>
                </a:extLst>
              </p:cNvPr>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 name="Google Shape;1565;p37">
              <a:extLst>
                <a:ext uri="{FF2B5EF4-FFF2-40B4-BE49-F238E27FC236}">
                  <a16:creationId xmlns:a16="http://schemas.microsoft.com/office/drawing/2014/main" id="{DED3C95B-C49B-E6C6-219A-191196694D0B}"/>
                </a:ext>
              </a:extLst>
            </p:cNvPr>
            <p:cNvCxnSpPr/>
            <p:nvPr/>
          </p:nvCxnSpPr>
          <p:spPr>
            <a:xfrm>
              <a:off x="1400725" y="1860950"/>
              <a:ext cx="0" cy="237000"/>
            </a:xfrm>
            <a:prstGeom prst="straightConnector1">
              <a:avLst/>
            </a:prstGeom>
            <a:noFill/>
            <a:ln w="19050" cap="flat" cmpd="sng">
              <a:solidFill>
                <a:schemeClr val="dk1"/>
              </a:solidFill>
              <a:prstDash val="solid"/>
              <a:round/>
              <a:headEnd type="none" w="med" len="med"/>
              <a:tailEnd type="none" w="med" len="med"/>
            </a:ln>
          </p:spPr>
        </p:cxnSp>
        <p:sp>
          <p:nvSpPr>
            <p:cNvPr id="58" name="Google Shape;1561;p37">
              <a:extLst>
                <a:ext uri="{FF2B5EF4-FFF2-40B4-BE49-F238E27FC236}">
                  <a16:creationId xmlns:a16="http://schemas.microsoft.com/office/drawing/2014/main" id="{FC4B2ABE-71ED-075D-9F17-465DD1B03108}"/>
                </a:ext>
              </a:extLst>
            </p:cNvPr>
            <p:cNvSpPr/>
            <p:nvPr/>
          </p:nvSpPr>
          <p:spPr>
            <a:xfrm>
              <a:off x="1081996" y="1231931"/>
              <a:ext cx="640200" cy="6402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6365;p61">
              <a:extLst>
                <a:ext uri="{FF2B5EF4-FFF2-40B4-BE49-F238E27FC236}">
                  <a16:creationId xmlns:a16="http://schemas.microsoft.com/office/drawing/2014/main" id="{0736C68E-4045-23B1-143B-00142E4137F7}"/>
                </a:ext>
              </a:extLst>
            </p:cNvPr>
            <p:cNvGrpSpPr/>
            <p:nvPr/>
          </p:nvGrpSpPr>
          <p:grpSpPr>
            <a:xfrm>
              <a:off x="1218461" y="1382395"/>
              <a:ext cx="342580" cy="339271"/>
              <a:chOff x="5049725" y="1435050"/>
              <a:chExt cx="486550" cy="481850"/>
            </a:xfrm>
          </p:grpSpPr>
          <p:sp>
            <p:nvSpPr>
              <p:cNvPr id="60" name="Google Shape;6366;p61">
                <a:extLst>
                  <a:ext uri="{FF2B5EF4-FFF2-40B4-BE49-F238E27FC236}">
                    <a16:creationId xmlns:a16="http://schemas.microsoft.com/office/drawing/2014/main" id="{DB97199F-E2B1-51F1-FFC2-A2227D676A5E}"/>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6367;p61">
                <a:extLst>
                  <a:ext uri="{FF2B5EF4-FFF2-40B4-BE49-F238E27FC236}">
                    <a16:creationId xmlns:a16="http://schemas.microsoft.com/office/drawing/2014/main" id="{29666814-B376-F949-64E2-01080DBEE70B}"/>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6368;p61">
                <a:extLst>
                  <a:ext uri="{FF2B5EF4-FFF2-40B4-BE49-F238E27FC236}">
                    <a16:creationId xmlns:a16="http://schemas.microsoft.com/office/drawing/2014/main" id="{BC7AFCD6-62DE-7980-B49C-3EAE9208D7A4}"/>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6369;p61">
                <a:extLst>
                  <a:ext uri="{FF2B5EF4-FFF2-40B4-BE49-F238E27FC236}">
                    <a16:creationId xmlns:a16="http://schemas.microsoft.com/office/drawing/2014/main" id="{B3B9CD6D-7256-0E87-9041-2A981125E567}"/>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543" name="Google Shape;1553;p37">
            <a:extLst>
              <a:ext uri="{FF2B5EF4-FFF2-40B4-BE49-F238E27FC236}">
                <a16:creationId xmlns:a16="http://schemas.microsoft.com/office/drawing/2014/main" id="{A1E117DD-4873-7A4B-6137-65DAF3419E70}"/>
              </a:ext>
            </a:extLst>
          </p:cNvPr>
          <p:cNvSpPr txBox="1">
            <a:spLocks/>
          </p:cNvSpPr>
          <p:nvPr/>
        </p:nvSpPr>
        <p:spPr>
          <a:xfrm>
            <a:off x="2535869" y="1163547"/>
            <a:ext cx="3544739" cy="640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800">
                <a:latin typeface="Be Vietnam Pro Black"/>
                <a:ea typeface="Be Vietnam Pro Black"/>
                <a:cs typeface="Be Vietnam Pro Black"/>
                <a:sym typeface="Be Vietnam Pro Black"/>
              </a:rPr>
              <a:t>DATASET</a:t>
            </a:r>
          </a:p>
        </p:txBody>
      </p:sp>
      <p:sp>
        <p:nvSpPr>
          <p:cNvPr id="1544" name="Google Shape;1554;p37">
            <a:extLst>
              <a:ext uri="{FF2B5EF4-FFF2-40B4-BE49-F238E27FC236}">
                <a16:creationId xmlns:a16="http://schemas.microsoft.com/office/drawing/2014/main" id="{B5594C76-B3B0-E35F-5004-3C8FD416C5DA}"/>
              </a:ext>
            </a:extLst>
          </p:cNvPr>
          <p:cNvSpPr txBox="1">
            <a:spLocks/>
          </p:cNvSpPr>
          <p:nvPr/>
        </p:nvSpPr>
        <p:spPr>
          <a:xfrm>
            <a:off x="4148032" y="1215884"/>
            <a:ext cx="2866292" cy="538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500" b="1"/>
              <a:t>Giới thiệu dataset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AD8BB4-807F-952E-F566-167E01BEA6C9}"/>
              </a:ext>
            </a:extLst>
          </p:cNvPr>
          <p:cNvSpPr>
            <a:spLocks noGrp="1"/>
          </p:cNvSpPr>
          <p:nvPr>
            <p:ph type="title"/>
          </p:nvPr>
        </p:nvSpPr>
        <p:spPr>
          <a:xfrm>
            <a:off x="894401" y="80031"/>
            <a:ext cx="7704000" cy="572700"/>
          </a:xfrm>
        </p:spPr>
        <p:txBody>
          <a:bodyPr/>
          <a:lstStyle/>
          <a:p>
            <a:r>
              <a:rPr lang="en-US" sz="2400" err="1"/>
              <a:t>Tương</a:t>
            </a:r>
            <a:r>
              <a:rPr lang="en-US" sz="2400"/>
              <a:t> </a:t>
            </a:r>
            <a:r>
              <a:rPr lang="en-US" sz="2400" err="1"/>
              <a:t>quan</a:t>
            </a:r>
            <a:r>
              <a:rPr lang="en-US" sz="2400"/>
              <a:t> Total Sales </a:t>
            </a:r>
            <a:r>
              <a:rPr lang="en-US" sz="2400" err="1"/>
              <a:t>và</a:t>
            </a:r>
            <a:r>
              <a:rPr lang="en-US" sz="2400"/>
              <a:t> Operating Profit</a:t>
            </a:r>
          </a:p>
        </p:txBody>
      </p:sp>
      <p:pic>
        <p:nvPicPr>
          <p:cNvPr id="4" name="Picture 3" descr="A graph with orange and blue dots&#10;&#10;Description automatically generated">
            <a:extLst>
              <a:ext uri="{FF2B5EF4-FFF2-40B4-BE49-F238E27FC236}">
                <a16:creationId xmlns:a16="http://schemas.microsoft.com/office/drawing/2014/main" id="{7D89460B-34F9-BC1B-973A-CFE67F15F9A9}"/>
              </a:ext>
            </a:extLst>
          </p:cNvPr>
          <p:cNvPicPr>
            <a:picLocks noChangeAspect="1"/>
          </p:cNvPicPr>
          <p:nvPr/>
        </p:nvPicPr>
        <p:blipFill>
          <a:blip r:embed="rId2"/>
          <a:stretch>
            <a:fillRect/>
          </a:stretch>
        </p:blipFill>
        <p:spPr>
          <a:xfrm>
            <a:off x="1032129" y="802064"/>
            <a:ext cx="7079741" cy="3826663"/>
          </a:xfrm>
          <a:prstGeom prst="rect">
            <a:avLst/>
          </a:prstGeom>
        </p:spPr>
      </p:pic>
      <p:pic>
        <p:nvPicPr>
          <p:cNvPr id="2" name="Google Shape;2311;p54">
            <a:extLst>
              <a:ext uri="{FF2B5EF4-FFF2-40B4-BE49-F238E27FC236}">
                <a16:creationId xmlns:a16="http://schemas.microsoft.com/office/drawing/2014/main" id="{3C41A3D2-04E6-8BD0-3E43-24660EF44D21}"/>
              </a:ext>
            </a:extLst>
          </p:cNvPr>
          <p:cNvPicPr preferRelativeResize="0"/>
          <p:nvPr/>
        </p:nvPicPr>
        <p:blipFill rotWithShape="1">
          <a:blip r:embed="rId3">
            <a:alphaModFix/>
          </a:blip>
          <a:srcRect t="9256" b="9256"/>
          <a:stretch/>
        </p:blipFill>
        <p:spPr>
          <a:xfrm>
            <a:off x="7912164" y="3782241"/>
            <a:ext cx="1372475" cy="1118390"/>
          </a:xfrm>
          <a:prstGeom prst="rect">
            <a:avLst/>
          </a:prstGeom>
          <a:noFill/>
          <a:ln>
            <a:noFill/>
          </a:ln>
        </p:spPr>
      </p:pic>
      <p:grpSp>
        <p:nvGrpSpPr>
          <p:cNvPr id="5" name="Google Shape;2357;p55">
            <a:extLst>
              <a:ext uri="{FF2B5EF4-FFF2-40B4-BE49-F238E27FC236}">
                <a16:creationId xmlns:a16="http://schemas.microsoft.com/office/drawing/2014/main" id="{364E3A57-0AFD-17F3-D0F6-7FA617CD562A}"/>
              </a:ext>
            </a:extLst>
          </p:cNvPr>
          <p:cNvGrpSpPr/>
          <p:nvPr/>
        </p:nvGrpSpPr>
        <p:grpSpPr>
          <a:xfrm>
            <a:off x="744234" y="136368"/>
            <a:ext cx="575790" cy="507904"/>
            <a:chOff x="3161917" y="2170682"/>
            <a:chExt cx="458870" cy="404737"/>
          </a:xfrm>
        </p:grpSpPr>
        <p:sp>
          <p:nvSpPr>
            <p:cNvPr id="7" name="Google Shape;2358;p55">
              <a:extLst>
                <a:ext uri="{FF2B5EF4-FFF2-40B4-BE49-F238E27FC236}">
                  <a16:creationId xmlns:a16="http://schemas.microsoft.com/office/drawing/2014/main" id="{24FD01EC-6322-DE06-1781-531593025363}"/>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 name="Google Shape;2359;p55">
              <a:extLst>
                <a:ext uri="{FF2B5EF4-FFF2-40B4-BE49-F238E27FC236}">
                  <a16:creationId xmlns:a16="http://schemas.microsoft.com/office/drawing/2014/main" id="{83FFE3A2-AB08-3A76-4F0D-556FCB6EB3DB}"/>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60;p55">
              <a:extLst>
                <a:ext uri="{FF2B5EF4-FFF2-40B4-BE49-F238E27FC236}">
                  <a16:creationId xmlns:a16="http://schemas.microsoft.com/office/drawing/2014/main" id="{C23DF285-EDEA-42D6-87B7-F8E12C811342}"/>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0780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59B449-AF11-B619-F66F-431FD7ED1E02}"/>
              </a:ext>
            </a:extLst>
          </p:cNvPr>
          <p:cNvSpPr>
            <a:spLocks noGrp="1"/>
          </p:cNvSpPr>
          <p:nvPr>
            <p:ph type="title"/>
          </p:nvPr>
        </p:nvSpPr>
        <p:spPr>
          <a:xfrm>
            <a:off x="901221" y="226739"/>
            <a:ext cx="7704000" cy="572700"/>
          </a:xfrm>
        </p:spPr>
        <p:txBody>
          <a:bodyPr/>
          <a:lstStyle/>
          <a:p>
            <a:r>
              <a:rPr lang="en-US" sz="2400" err="1"/>
              <a:t>Tương</a:t>
            </a:r>
            <a:r>
              <a:rPr lang="en-US" sz="2400"/>
              <a:t> </a:t>
            </a:r>
            <a:r>
              <a:rPr lang="en-US" sz="2400" err="1"/>
              <a:t>quan</a:t>
            </a:r>
            <a:r>
              <a:rPr lang="en-US" sz="2400"/>
              <a:t> Total Sales </a:t>
            </a:r>
            <a:r>
              <a:rPr lang="en-US" sz="2400" err="1"/>
              <a:t>và</a:t>
            </a:r>
            <a:r>
              <a:rPr lang="en-US" sz="2400"/>
              <a:t> Operating Profit</a:t>
            </a:r>
            <a:endParaRPr lang="vi-VN" sz="2400"/>
          </a:p>
        </p:txBody>
      </p:sp>
      <p:sp>
        <p:nvSpPr>
          <p:cNvPr id="13" name="TextBox 12">
            <a:extLst>
              <a:ext uri="{FF2B5EF4-FFF2-40B4-BE49-F238E27FC236}">
                <a16:creationId xmlns:a16="http://schemas.microsoft.com/office/drawing/2014/main" id="{1A9176BB-E0CB-11DE-BBAA-94ACF042D966}"/>
              </a:ext>
            </a:extLst>
          </p:cNvPr>
          <p:cNvSpPr txBox="1"/>
          <p:nvPr/>
        </p:nvSpPr>
        <p:spPr>
          <a:xfrm>
            <a:off x="963575" y="1140000"/>
            <a:ext cx="7579292" cy="2638992"/>
          </a:xfrm>
          <a:prstGeom prst="rect">
            <a:avLst/>
          </a:prstGeom>
          <a:noFill/>
        </p:spPr>
        <p:txBody>
          <a:bodyPr wrap="square">
            <a:spAutoFit/>
          </a:bodyPr>
          <a:lstStyle/>
          <a:p>
            <a:pPr marL="0" marR="0">
              <a:lnSpc>
                <a:spcPct val="150000"/>
              </a:lnSpc>
              <a:spcBef>
                <a:spcPts val="0"/>
              </a:spcBef>
              <a:spcAft>
                <a:spcPts val="0"/>
              </a:spcAft>
            </a:pPr>
            <a:r>
              <a:rPr lang="en-US" b="1" kern="10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b="1"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err="1">
                <a:effectLst/>
                <a:latin typeface="Times New Roman" panose="02020603050405020304" pitchFamily="18" charset="0"/>
                <a:ea typeface="Calibri" panose="020F0502020204030204" pitchFamily="34" charset="0"/>
                <a:cs typeface="Times New Roman" panose="02020603050405020304" pitchFamily="18" charset="0"/>
              </a:rPr>
              <a:t>thuyết</a:t>
            </a:r>
            <a:r>
              <a:rPr lang="en-US" b="1" kern="100">
                <a:effectLst/>
                <a:latin typeface="Times New Roman" panose="02020603050405020304" pitchFamily="18" charset="0"/>
                <a:ea typeface="Calibri" panose="020F0502020204030204" pitchFamily="34" charset="0"/>
                <a:cs typeface="Times New Roman" panose="02020603050405020304" pitchFamily="18" charset="0"/>
              </a:rPr>
              <a:t>:</a:t>
            </a:r>
            <a:endParaRPr lang="vi-VN" b="1"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kern="100">
                <a:effectLst/>
                <a:latin typeface="Times New Roman" panose="02020603050405020304" pitchFamily="18" charset="0"/>
                <a:ea typeface="Calibri" panose="020F0502020204030204" pitchFamily="34" charset="0"/>
                <a:cs typeface="Times New Roman" panose="02020603050405020304" pitchFamily="18" charset="0"/>
              </a:rPr>
              <a:t>H0: Total Sales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a:effectLst/>
                <a:latin typeface="Times New Roman" panose="02020603050405020304" pitchFamily="18" charset="0"/>
                <a:ea typeface="Calibri" panose="020F0502020204030204" pitchFamily="34" charset="0"/>
                <a:cs typeface="Times New Roman" panose="02020603050405020304" pitchFamily="18" charset="0"/>
              </a:rPr>
              <a:t> Operating Profit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kern="100">
                <a:effectLst/>
                <a:latin typeface="Times New Roman" panose="02020603050405020304" pitchFamily="18" charset="0"/>
                <a:ea typeface="Calibri" panose="020F0502020204030204" pitchFamily="34" charset="0"/>
                <a:cs typeface="Times New Roman" panose="02020603050405020304" pitchFamily="18" charset="0"/>
              </a:rPr>
              <a:t>.</a:t>
            </a:r>
            <a:endParaRPr lang="vi-VN"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kern="100">
                <a:effectLst/>
                <a:latin typeface="Times New Roman" panose="02020603050405020304" pitchFamily="18" charset="0"/>
                <a:ea typeface="Calibri" panose="020F0502020204030204" pitchFamily="34" charset="0"/>
                <a:cs typeface="Times New Roman" panose="02020603050405020304" pitchFamily="18" charset="0"/>
              </a:rPr>
              <a:t>H1: Total Sales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a:effectLst/>
                <a:latin typeface="Times New Roman" panose="02020603050405020304" pitchFamily="18" charset="0"/>
                <a:ea typeface="Calibri" panose="020F0502020204030204" pitchFamily="34" charset="0"/>
                <a:cs typeface="Times New Roman" panose="02020603050405020304" pitchFamily="18" charset="0"/>
              </a:rPr>
              <a:t> Operating Profit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nhau</a:t>
            </a:r>
            <a:endParaRPr lang="vi-VN"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kern="10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kern="100">
                <a:effectLst/>
                <a:latin typeface="Times New Roman" panose="02020603050405020304" pitchFamily="18" charset="0"/>
                <a:ea typeface="Calibri" panose="020F0502020204030204" pitchFamily="34" charset="0"/>
                <a:cs typeface="Times New Roman" panose="02020603050405020304" pitchFamily="18" charset="0"/>
              </a:rPr>
              <a:t> Pearson: 0.9563074266635225</a:t>
            </a:r>
            <a:endParaRPr lang="vi-VN"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kern="10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kern="100">
                <a:effectLst/>
                <a:latin typeface="Times New Roman" panose="02020603050405020304" pitchFamily="18" charset="0"/>
                <a:ea typeface="Calibri" panose="020F0502020204030204" pitchFamily="34" charset="0"/>
                <a:cs typeface="Times New Roman" panose="02020603050405020304" pitchFamily="18" charset="0"/>
              </a:rPr>
              <a:t> p-value: 0.0</a:t>
            </a:r>
            <a:endParaRPr lang="vi-VN"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kern="100">
                <a:effectLst/>
                <a:latin typeface="Times New Roman" panose="02020603050405020304" pitchFamily="18" charset="0"/>
                <a:ea typeface="Calibri" panose="020F0502020204030204" pitchFamily="34" charset="0"/>
                <a:cs typeface="Times New Roman" panose="02020603050405020304" pitchFamily="18" charset="0"/>
              </a:rPr>
              <a:t>Ta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kern="100">
                <a:effectLst/>
                <a:latin typeface="Times New Roman" panose="02020603050405020304" pitchFamily="18" charset="0"/>
                <a:ea typeface="Calibri" panose="020F0502020204030204" pitchFamily="34" charset="0"/>
                <a:cs typeface="Times New Roman" panose="02020603050405020304" pitchFamily="18" charset="0"/>
              </a:rPr>
              <a:t>: p-value &lt; 0.05(</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kern="100">
                <a:effectLst/>
                <a:latin typeface="Times New Roman" panose="02020603050405020304" pitchFamily="18" charset="0"/>
                <a:ea typeface="Calibri" panose="020F0502020204030204" pitchFamily="34" charset="0"/>
                <a:cs typeface="Times New Roman" panose="02020603050405020304" pitchFamily="18" charset="0"/>
              </a:rPr>
              <a:t> ý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kern="100">
                <a:effectLst/>
                <a:latin typeface="Times New Roman" panose="02020603050405020304" pitchFamily="18" charset="0"/>
                <a:ea typeface="Calibri" panose="020F0502020204030204" pitchFamily="34" charset="0"/>
                <a:cs typeface="Times New Roman" panose="02020603050405020304" pitchFamily="18" charset="0"/>
              </a:rPr>
              <a:t>)</a:t>
            </a:r>
            <a:endParaRPr lang="vi-VN"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kern="100" err="1">
                <a:effectLst/>
                <a:latin typeface="Times New Roman" panose="02020603050405020304" pitchFamily="18" charset="0"/>
                <a:ea typeface="Calibri" panose="020F0502020204030204" pitchFamily="34" charset="0"/>
                <a:cs typeface="Times New Roman" panose="02020603050405020304" pitchFamily="18" charset="0"/>
              </a:rPr>
              <a:t>Bác</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giả</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thuyết</a:t>
            </a:r>
            <a:r>
              <a:rPr lang="en-US" kern="100">
                <a:effectLst/>
                <a:latin typeface="Times New Roman" panose="02020603050405020304" pitchFamily="18" charset="0"/>
                <a:ea typeface="Calibri" panose="020F0502020204030204" pitchFamily="34" charset="0"/>
                <a:cs typeface="Times New Roman" panose="02020603050405020304" pitchFamily="18" charset="0"/>
              </a:rPr>
              <a:t> H0--&gt;</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Chấp</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kern="100">
                <a:effectLst/>
                <a:latin typeface="Times New Roman" panose="02020603050405020304" pitchFamily="18" charset="0"/>
                <a:ea typeface="Calibri" panose="020F0502020204030204" pitchFamily="34" charset="0"/>
                <a:cs typeface="Times New Roman" panose="02020603050405020304" pitchFamily="18" charset="0"/>
              </a:rPr>
              <a:t> H1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kern="100">
                <a:effectLst/>
                <a:latin typeface="Times New Roman" panose="02020603050405020304" pitchFamily="18" charset="0"/>
                <a:ea typeface="Calibri" panose="020F0502020204030204" pitchFamily="34" charset="0"/>
                <a:cs typeface="Times New Roman" panose="02020603050405020304" pitchFamily="18" charset="0"/>
              </a:rPr>
              <a:t> ý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kern="100">
                <a:effectLst/>
                <a:latin typeface="Times New Roman" panose="02020603050405020304" pitchFamily="18" charset="0"/>
                <a:ea typeface="Calibri" panose="020F0502020204030204" pitchFamily="34" charset="0"/>
                <a:cs typeface="Times New Roman" panose="02020603050405020304" pitchFamily="18" charset="0"/>
              </a:rPr>
              <a:t> 5%: Total Sales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a:effectLst/>
                <a:latin typeface="Times New Roman" panose="02020603050405020304" pitchFamily="18" charset="0"/>
                <a:ea typeface="Calibri" panose="020F0502020204030204" pitchFamily="34" charset="0"/>
                <a:cs typeface="Times New Roman" panose="02020603050405020304" pitchFamily="18" charset="0"/>
              </a:rPr>
              <a:t> Operating Profit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err="1">
                <a:effectLst/>
                <a:latin typeface="Times New Roman" panose="02020603050405020304" pitchFamily="18" charset="0"/>
                <a:ea typeface="Calibri" panose="020F0502020204030204" pitchFamily="34" charset="0"/>
                <a:cs typeface="Times New Roman" panose="02020603050405020304" pitchFamily="18" charset="0"/>
              </a:rPr>
              <a:t>nhau</a:t>
            </a:r>
            <a:endParaRPr lang="vi-VN" kern="1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Google Shape;2311;p54">
            <a:extLst>
              <a:ext uri="{FF2B5EF4-FFF2-40B4-BE49-F238E27FC236}">
                <a16:creationId xmlns:a16="http://schemas.microsoft.com/office/drawing/2014/main" id="{BE7E177D-A10B-EBFC-FED3-113AB6326E07}"/>
              </a:ext>
            </a:extLst>
          </p:cNvPr>
          <p:cNvPicPr preferRelativeResize="0"/>
          <p:nvPr/>
        </p:nvPicPr>
        <p:blipFill rotWithShape="1">
          <a:blip r:embed="rId2">
            <a:alphaModFix/>
          </a:blip>
          <a:srcRect t="9256" b="9256"/>
          <a:stretch/>
        </p:blipFill>
        <p:spPr>
          <a:xfrm>
            <a:off x="7856629" y="3691310"/>
            <a:ext cx="1372475" cy="1118390"/>
          </a:xfrm>
          <a:prstGeom prst="rect">
            <a:avLst/>
          </a:prstGeom>
          <a:noFill/>
          <a:ln>
            <a:noFill/>
          </a:ln>
        </p:spPr>
      </p:pic>
      <p:grpSp>
        <p:nvGrpSpPr>
          <p:cNvPr id="14" name="Google Shape;2357;p55">
            <a:extLst>
              <a:ext uri="{FF2B5EF4-FFF2-40B4-BE49-F238E27FC236}">
                <a16:creationId xmlns:a16="http://schemas.microsoft.com/office/drawing/2014/main" id="{9B38821E-FF34-EADF-C678-D22DAF4A6930}"/>
              </a:ext>
            </a:extLst>
          </p:cNvPr>
          <p:cNvGrpSpPr/>
          <p:nvPr/>
        </p:nvGrpSpPr>
        <p:grpSpPr>
          <a:xfrm>
            <a:off x="675680" y="239183"/>
            <a:ext cx="575790" cy="507904"/>
            <a:chOff x="3161917" y="2170682"/>
            <a:chExt cx="458870" cy="404737"/>
          </a:xfrm>
        </p:grpSpPr>
        <p:sp>
          <p:nvSpPr>
            <p:cNvPr id="15" name="Google Shape;2358;p55">
              <a:extLst>
                <a:ext uri="{FF2B5EF4-FFF2-40B4-BE49-F238E27FC236}">
                  <a16:creationId xmlns:a16="http://schemas.microsoft.com/office/drawing/2014/main" id="{1C8EFBAA-1756-AD39-F0AD-1D75163C6ACE}"/>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 name="Google Shape;2359;p55">
              <a:extLst>
                <a:ext uri="{FF2B5EF4-FFF2-40B4-BE49-F238E27FC236}">
                  <a16:creationId xmlns:a16="http://schemas.microsoft.com/office/drawing/2014/main" id="{38243E1A-7FD7-82DE-5A74-05FEBA664262}"/>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60;p55">
              <a:extLst>
                <a:ext uri="{FF2B5EF4-FFF2-40B4-BE49-F238E27FC236}">
                  <a16:creationId xmlns:a16="http://schemas.microsoft.com/office/drawing/2014/main" id="{C8EAC0C9-9265-4747-0FD6-F4AED0844B6D}"/>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5063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742477" y="1716038"/>
            <a:ext cx="7659045" cy="127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DATASET</a:t>
            </a:r>
            <a:endParaRPr/>
          </a:p>
        </p:txBody>
      </p:sp>
      <p:sp>
        <p:nvSpPr>
          <p:cNvPr id="1523" name="Google Shape;1523;p33"/>
          <p:cNvSpPr txBox="1">
            <a:spLocks noGrp="1"/>
          </p:cNvSpPr>
          <p:nvPr>
            <p:ph type="title" idx="2"/>
          </p:nvPr>
        </p:nvSpPr>
        <p:spPr>
          <a:xfrm>
            <a:off x="4114800" y="521338"/>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 name="Rectangle 3">
            <a:extLst>
              <a:ext uri="{FF2B5EF4-FFF2-40B4-BE49-F238E27FC236}">
                <a16:creationId xmlns:a16="http://schemas.microsoft.com/office/drawing/2014/main" id="{B1B0ECC4-98FE-D9A6-704B-39E71F5058B1}"/>
              </a:ext>
            </a:extLst>
          </p:cNvPr>
          <p:cNvSpPr/>
          <p:nvPr/>
        </p:nvSpPr>
        <p:spPr>
          <a:xfrm>
            <a:off x="1544733" y="2964477"/>
            <a:ext cx="6228272" cy="57923"/>
          </a:xfrm>
          <a:prstGeom prst="rect">
            <a:avLst/>
          </a:prstGeom>
          <a:solidFill>
            <a:srgbClr val="2066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38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E4E-847B-1608-9DB2-F2F462532CFC}"/>
              </a:ext>
            </a:extLst>
          </p:cNvPr>
          <p:cNvSpPr>
            <a:spLocks noGrp="1"/>
          </p:cNvSpPr>
          <p:nvPr>
            <p:ph type="title"/>
          </p:nvPr>
        </p:nvSpPr>
        <p:spPr>
          <a:xfrm>
            <a:off x="717750" y="186233"/>
            <a:ext cx="7708500" cy="572700"/>
          </a:xfrm>
        </p:spPr>
        <p:txBody>
          <a:bodyPr/>
          <a:lstStyle/>
          <a:p>
            <a:r>
              <a:rPr lang="en-US"/>
              <a:t>Giới thiệu dataset</a:t>
            </a:r>
          </a:p>
        </p:txBody>
      </p:sp>
      <p:sp>
        <p:nvSpPr>
          <p:cNvPr id="3" name="TextBox 2">
            <a:extLst>
              <a:ext uri="{FF2B5EF4-FFF2-40B4-BE49-F238E27FC236}">
                <a16:creationId xmlns:a16="http://schemas.microsoft.com/office/drawing/2014/main" id="{21A3D078-97DF-8E91-2B0D-936EDF752B78}"/>
              </a:ext>
            </a:extLst>
          </p:cNvPr>
          <p:cNvSpPr txBox="1"/>
          <p:nvPr/>
        </p:nvSpPr>
        <p:spPr>
          <a:xfrm>
            <a:off x="349390" y="1537294"/>
            <a:ext cx="3834421" cy="2688044"/>
          </a:xfrm>
          <a:prstGeom prst="rect">
            <a:avLst/>
          </a:prstGeom>
          <a:noFill/>
        </p:spPr>
        <p:txBody>
          <a:bodyPr wrap="square">
            <a:spAutoFit/>
          </a:bodyPr>
          <a:lstStyle/>
          <a:p>
            <a:pPr lvl="0">
              <a:lnSpc>
                <a:spcPct val="107000"/>
              </a:lnSpc>
              <a:spcBef>
                <a:spcPts val="500"/>
              </a:spcBef>
              <a:spcAft>
                <a:spcPts val="500"/>
              </a:spcAft>
            </a:pPr>
            <a:r>
              <a:rPr lang="vi-VN" sz="1600" b="1" kern="100">
                <a:latin typeface="+mj-lt"/>
                <a:cs typeface="Times New Roman" panose="02020603050405020304" pitchFamily="18" charset="0"/>
              </a:rPr>
              <a:t>+Retailer </a:t>
            </a:r>
            <a:r>
              <a:rPr lang="vi-VN" sz="1600" kern="100">
                <a:latin typeface="+mj-lt"/>
                <a:cs typeface="Times New Roman" panose="02020603050405020304" pitchFamily="18" charset="0"/>
              </a:rPr>
              <a:t>(Nhà bán lẻ)</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 Retailer ID </a:t>
            </a:r>
            <a:r>
              <a:rPr lang="vi-VN" sz="1600" kern="100">
                <a:latin typeface="+mj-lt"/>
                <a:cs typeface="Times New Roman" panose="02020603050405020304" pitchFamily="18" charset="0"/>
              </a:rPr>
              <a:t>(ID nhà bán lẻ)</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 Invoice Date </a:t>
            </a:r>
            <a:r>
              <a:rPr lang="vi-VN" sz="1600" kern="100">
                <a:latin typeface="+mj-lt"/>
                <a:cs typeface="Times New Roman" panose="02020603050405020304" pitchFamily="18" charset="0"/>
              </a:rPr>
              <a:t>(Ngày lập hóa đơn)</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+Region </a:t>
            </a:r>
            <a:r>
              <a:rPr lang="vi-VN" sz="1600" kern="100">
                <a:latin typeface="+mj-lt"/>
                <a:cs typeface="Times New Roman" panose="02020603050405020304" pitchFamily="18" charset="0"/>
              </a:rPr>
              <a:t>(Khu vực)</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+State </a:t>
            </a:r>
            <a:r>
              <a:rPr lang="vi-VN" sz="1600" kern="100">
                <a:latin typeface="+mj-lt"/>
                <a:cs typeface="Times New Roman" panose="02020603050405020304" pitchFamily="18" charset="0"/>
              </a:rPr>
              <a:t>(Bang)</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+City </a:t>
            </a:r>
            <a:r>
              <a:rPr lang="vi-VN" sz="1600" kern="100">
                <a:latin typeface="+mj-lt"/>
                <a:cs typeface="Times New Roman" panose="02020603050405020304" pitchFamily="18" charset="0"/>
              </a:rPr>
              <a:t>(Thành phố</a:t>
            </a:r>
            <a:r>
              <a:rPr lang="en-US" sz="1600" kern="100">
                <a:latin typeface="+mj-lt"/>
                <a:cs typeface="Times New Roman" panose="02020603050405020304" pitchFamily="18" charset="0"/>
              </a:rPr>
              <a:t>)</a:t>
            </a:r>
          </a:p>
          <a:p>
            <a:pPr lvl="0">
              <a:lnSpc>
                <a:spcPct val="107000"/>
              </a:lnSpc>
              <a:spcBef>
                <a:spcPts val="500"/>
              </a:spcBef>
              <a:spcAft>
                <a:spcPts val="500"/>
              </a:spcAft>
            </a:pPr>
            <a:r>
              <a:rPr lang="vi-VN" sz="1600" b="1" kern="100">
                <a:latin typeface="+mj-lt"/>
                <a:cs typeface="Times New Roman" panose="02020603050405020304" pitchFamily="18" charset="0"/>
              </a:rPr>
              <a:t>+Product </a:t>
            </a:r>
            <a:r>
              <a:rPr lang="vi-VN" sz="1600" kern="100">
                <a:latin typeface="+mj-lt"/>
                <a:cs typeface="Times New Roman" panose="02020603050405020304" pitchFamily="18" charset="0"/>
              </a:rPr>
              <a:t>(Hàng hóa)</a:t>
            </a:r>
            <a:endParaRPr lang="en-US" sz="1600" kern="100">
              <a:latin typeface="+mj-lt"/>
              <a:cs typeface="Times New Roman" panose="02020603050405020304" pitchFamily="18" charset="0"/>
            </a:endParaRPr>
          </a:p>
        </p:txBody>
      </p:sp>
      <p:sp>
        <p:nvSpPr>
          <p:cNvPr id="5" name="TextBox 4">
            <a:extLst>
              <a:ext uri="{FF2B5EF4-FFF2-40B4-BE49-F238E27FC236}">
                <a16:creationId xmlns:a16="http://schemas.microsoft.com/office/drawing/2014/main" id="{28FA30A9-D8A5-6B4A-74B8-DC19CF0CC502}"/>
              </a:ext>
            </a:extLst>
          </p:cNvPr>
          <p:cNvSpPr txBox="1"/>
          <p:nvPr/>
        </p:nvSpPr>
        <p:spPr>
          <a:xfrm>
            <a:off x="5050785" y="1601286"/>
            <a:ext cx="3834421" cy="2560060"/>
          </a:xfrm>
          <a:prstGeom prst="rect">
            <a:avLst/>
          </a:prstGeom>
          <a:noFill/>
        </p:spPr>
        <p:txBody>
          <a:bodyPr wrap="square">
            <a:spAutoFit/>
          </a:bodyPr>
          <a:lstStyle/>
          <a:p>
            <a:pPr lvl="0">
              <a:lnSpc>
                <a:spcPct val="107000"/>
              </a:lnSpc>
              <a:spcBef>
                <a:spcPts val="500"/>
              </a:spcBef>
              <a:spcAft>
                <a:spcPts val="500"/>
              </a:spcAft>
            </a:pPr>
            <a:r>
              <a:rPr lang="vi-VN" sz="1600" b="1" kern="100">
                <a:latin typeface="+mj-lt"/>
                <a:cs typeface="Times New Roman" panose="02020603050405020304" pitchFamily="18" charset="0"/>
              </a:rPr>
              <a:t>+Price per Unit </a:t>
            </a:r>
            <a:r>
              <a:rPr lang="vi-VN" sz="1600" kern="100">
                <a:latin typeface="+mj-lt"/>
                <a:cs typeface="Times New Roman" panose="02020603050405020304" pitchFamily="18" charset="0"/>
              </a:rPr>
              <a:t>(Giá trên 1 sản phẩm)</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+Units Sold </a:t>
            </a:r>
            <a:r>
              <a:rPr lang="vi-VN" sz="1600" kern="100">
                <a:latin typeface="+mj-lt"/>
                <a:cs typeface="Times New Roman" panose="02020603050405020304" pitchFamily="18" charset="0"/>
              </a:rPr>
              <a:t>(Hàng hóa đã bán)</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+Total Sales </a:t>
            </a:r>
            <a:r>
              <a:rPr lang="vi-VN" sz="1600" kern="100">
                <a:latin typeface="+mj-lt"/>
                <a:cs typeface="Times New Roman" panose="02020603050405020304" pitchFamily="18" charset="0"/>
              </a:rPr>
              <a:t>(Tổng doanh thu)</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+Operating Profit </a:t>
            </a:r>
            <a:r>
              <a:rPr lang="vi-VN" sz="1600" kern="100">
                <a:latin typeface="+mj-lt"/>
                <a:cs typeface="Times New Roman" panose="02020603050405020304" pitchFamily="18" charset="0"/>
              </a:rPr>
              <a:t>(Lợi nhuận hoạt động)</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+Operating Margin </a:t>
            </a:r>
            <a:r>
              <a:rPr lang="vi-VN" sz="1600" kern="100">
                <a:latin typeface="+mj-lt"/>
                <a:cs typeface="Times New Roman" panose="02020603050405020304" pitchFamily="18" charset="0"/>
              </a:rPr>
              <a:t>(Tỷ suất lợi nhuận hoạt động)</a:t>
            </a:r>
            <a:endParaRPr lang="en-US" sz="1600" kern="100">
              <a:latin typeface="+mj-lt"/>
              <a:cs typeface="Times New Roman" panose="02020603050405020304" pitchFamily="18" charset="0"/>
            </a:endParaRPr>
          </a:p>
          <a:p>
            <a:pPr lvl="0">
              <a:lnSpc>
                <a:spcPct val="107000"/>
              </a:lnSpc>
              <a:spcBef>
                <a:spcPts val="500"/>
              </a:spcBef>
              <a:spcAft>
                <a:spcPts val="500"/>
              </a:spcAft>
            </a:pPr>
            <a:r>
              <a:rPr lang="vi-VN" sz="1600" b="1" kern="100">
                <a:latin typeface="+mj-lt"/>
                <a:cs typeface="Times New Roman" panose="02020603050405020304" pitchFamily="18" charset="0"/>
              </a:rPr>
              <a:t>+Sales Method </a:t>
            </a:r>
            <a:r>
              <a:rPr lang="vi-VN" sz="1600" kern="100">
                <a:latin typeface="+mj-lt"/>
                <a:cs typeface="Times New Roman" panose="02020603050405020304" pitchFamily="18" charset="0"/>
              </a:rPr>
              <a:t>(Phương thức bán hàng)</a:t>
            </a:r>
          </a:p>
        </p:txBody>
      </p:sp>
      <p:sp>
        <p:nvSpPr>
          <p:cNvPr id="6" name="TextBox 5">
            <a:extLst>
              <a:ext uri="{FF2B5EF4-FFF2-40B4-BE49-F238E27FC236}">
                <a16:creationId xmlns:a16="http://schemas.microsoft.com/office/drawing/2014/main" id="{814CB34A-DD84-C732-0A9A-218A72E3CC52}"/>
              </a:ext>
            </a:extLst>
          </p:cNvPr>
          <p:cNvSpPr txBox="1"/>
          <p:nvPr/>
        </p:nvSpPr>
        <p:spPr>
          <a:xfrm>
            <a:off x="1161860" y="979221"/>
            <a:ext cx="6820279" cy="337785"/>
          </a:xfrm>
          <a:prstGeom prst="rect">
            <a:avLst/>
          </a:prstGeom>
          <a:noFill/>
        </p:spPr>
        <p:txBody>
          <a:bodyPr wrap="square">
            <a:spAutoFit/>
          </a:bodyPr>
          <a:lstStyle/>
          <a:p>
            <a:pPr lvl="0">
              <a:lnSpc>
                <a:spcPct val="107000"/>
              </a:lnSpc>
              <a:spcBef>
                <a:spcPts val="500"/>
              </a:spcBef>
              <a:spcAft>
                <a:spcPts val="500"/>
              </a:spcAft>
            </a:pPr>
            <a:r>
              <a:rPr lang="vi-VN" sz="1600" b="1" kern="100">
                <a:latin typeface="+mj-lt"/>
                <a:cs typeface="Times New Roman" panose="02020603050405020304" pitchFamily="18" charset="0"/>
              </a:rPr>
              <a:t>Adidas US Sales datasets bao gồm 9649 hàng và 13 cột với các biến như sau:</a:t>
            </a:r>
            <a:endParaRPr lang="en-US" sz="1600" b="1" kern="100">
              <a:latin typeface="+mj-lt"/>
              <a:cs typeface="Times New Roman" panose="02020603050405020304" pitchFamily="18" charset="0"/>
            </a:endParaRPr>
          </a:p>
        </p:txBody>
      </p:sp>
    </p:spTree>
    <p:extLst>
      <p:ext uri="{BB962C8B-B14F-4D97-AF65-F5344CB8AC3E}">
        <p14:creationId xmlns:p14="http://schemas.microsoft.com/office/powerpoint/2010/main" val="2718823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941490" y="1687077"/>
            <a:ext cx="7659045" cy="127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ADIDAS’S DASHBOARD</a:t>
            </a:r>
            <a:endParaRPr/>
          </a:p>
        </p:txBody>
      </p:sp>
      <p:sp>
        <p:nvSpPr>
          <p:cNvPr id="1523" name="Google Shape;1523;p33"/>
          <p:cNvSpPr txBox="1">
            <a:spLocks noGrp="1"/>
          </p:cNvSpPr>
          <p:nvPr>
            <p:ph type="title" idx="2"/>
          </p:nvPr>
        </p:nvSpPr>
        <p:spPr>
          <a:xfrm>
            <a:off x="4114800" y="521338"/>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 name="Rectangle 3">
            <a:extLst>
              <a:ext uri="{FF2B5EF4-FFF2-40B4-BE49-F238E27FC236}">
                <a16:creationId xmlns:a16="http://schemas.microsoft.com/office/drawing/2014/main" id="{B1B0ECC4-98FE-D9A6-704B-39E71F5058B1}"/>
              </a:ext>
            </a:extLst>
          </p:cNvPr>
          <p:cNvSpPr/>
          <p:nvPr/>
        </p:nvSpPr>
        <p:spPr>
          <a:xfrm>
            <a:off x="1544733" y="2964477"/>
            <a:ext cx="6228272" cy="57923"/>
          </a:xfrm>
          <a:prstGeom prst="rect">
            <a:avLst/>
          </a:prstGeom>
          <a:solidFill>
            <a:srgbClr val="2066B8"/>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Add-in 5">
                <a:extLst>
                  <a:ext uri="{FF2B5EF4-FFF2-40B4-BE49-F238E27FC236}">
                    <a16:creationId xmlns:a16="http://schemas.microsoft.com/office/drawing/2014/main" id="{7E335E70-AAE0-D227-FFB9-3F9C88767E20}"/>
                  </a:ext>
                </a:extLst>
              </p:cNvPr>
              <p:cNvGraphicFramePr>
                <a:graphicFrameLocks noGrp="1"/>
              </p:cNvGraphicFramePr>
              <p:nvPr>
                <p:extLst>
                  <p:ext uri="{D42A27DB-BD31-4B8C-83A1-F6EECF244321}">
                    <p14:modId xmlns:p14="http://schemas.microsoft.com/office/powerpoint/2010/main" val="3755353331"/>
                  </p:ext>
                </p:extLst>
              </p:nvPr>
            </p:nvGraphicFramePr>
            <p:xfrm>
              <a:off x="1" y="0"/>
              <a:ext cx="9144000" cy="5143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Add-in 5">
                <a:extLst>
                  <a:ext uri="{FF2B5EF4-FFF2-40B4-BE49-F238E27FC236}">
                    <a16:creationId xmlns:a16="http://schemas.microsoft.com/office/drawing/2014/main" id="{7E335E70-AAE0-D227-FFB9-3F9C88767E20}"/>
                  </a:ext>
                </a:extLst>
              </p:cNvPr>
              <p:cNvPicPr>
                <a:picLocks noGrp="1" noRot="1" noChangeAspect="1" noMove="1" noResize="1" noEditPoints="1" noAdjustHandles="1" noChangeArrowheads="1" noChangeShapeType="1"/>
              </p:cNvPicPr>
              <p:nvPr/>
            </p:nvPicPr>
            <p:blipFill>
              <a:blip r:embed="rId3"/>
              <a:stretch>
                <a:fillRect/>
              </a:stretch>
            </p:blipFill>
            <p:spPr>
              <a:xfrm>
                <a:off x="1" y="0"/>
                <a:ext cx="9144000" cy="5143500"/>
              </a:xfrm>
              <a:prstGeom prst="rect">
                <a:avLst/>
              </a:prstGeom>
            </p:spPr>
          </p:pic>
        </mc:Fallback>
      </mc:AlternateContent>
    </p:spTree>
    <p:extLst>
      <p:ext uri="{BB962C8B-B14F-4D97-AF65-F5344CB8AC3E}">
        <p14:creationId xmlns:p14="http://schemas.microsoft.com/office/powerpoint/2010/main" val="172763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972DEB-568A-4EA6-0E23-D90BA0F93B37}"/>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30555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5E1A0D-45D3-A1F3-B9CA-FC79EC2B7E9A}"/>
              </a:ext>
            </a:extLst>
          </p:cNvPr>
          <p:cNvSpPr>
            <a:spLocks noGrp="1"/>
          </p:cNvSpPr>
          <p:nvPr>
            <p:ph type="title"/>
          </p:nvPr>
        </p:nvSpPr>
        <p:spPr>
          <a:xfrm>
            <a:off x="720000" y="117221"/>
            <a:ext cx="7704000" cy="572700"/>
          </a:xfrm>
        </p:spPr>
        <p:txBody>
          <a:bodyPr/>
          <a:lstStyle/>
          <a:p>
            <a:r>
              <a:rPr lang="en-US" sz="2400" err="1"/>
              <a:t>Tổng</a:t>
            </a:r>
            <a:r>
              <a:rPr lang="en-US" sz="2400"/>
              <a:t> </a:t>
            </a:r>
            <a:r>
              <a:rPr lang="en-US" sz="2400" err="1"/>
              <a:t>doanh</a:t>
            </a:r>
            <a:r>
              <a:rPr lang="en-US" sz="2400"/>
              <a:t> </a:t>
            </a:r>
            <a:r>
              <a:rPr lang="en-US" sz="2400" err="1"/>
              <a:t>thu</a:t>
            </a:r>
            <a:r>
              <a:rPr lang="en-US" sz="2400"/>
              <a:t> </a:t>
            </a:r>
            <a:r>
              <a:rPr lang="en-US" sz="2400" err="1"/>
              <a:t>theo</a:t>
            </a:r>
            <a:r>
              <a:rPr lang="en-US" sz="2400"/>
              <a:t> </a:t>
            </a:r>
            <a:r>
              <a:rPr lang="en-US" sz="2400" err="1"/>
              <a:t>Năm</a:t>
            </a:r>
            <a:endParaRPr lang="en-US" sz="2400"/>
          </a:p>
        </p:txBody>
      </p:sp>
      <p:grpSp>
        <p:nvGrpSpPr>
          <p:cNvPr id="5" name="Google Shape;5581;p59">
            <a:extLst>
              <a:ext uri="{FF2B5EF4-FFF2-40B4-BE49-F238E27FC236}">
                <a16:creationId xmlns:a16="http://schemas.microsoft.com/office/drawing/2014/main" id="{094C1B71-12FF-7297-56EA-B64F22504687}"/>
              </a:ext>
            </a:extLst>
          </p:cNvPr>
          <p:cNvGrpSpPr/>
          <p:nvPr/>
        </p:nvGrpSpPr>
        <p:grpSpPr>
          <a:xfrm>
            <a:off x="1793860" y="117217"/>
            <a:ext cx="640247" cy="572698"/>
            <a:chOff x="6598259" y="2078634"/>
            <a:chExt cx="868881" cy="684240"/>
          </a:xfrm>
        </p:grpSpPr>
        <p:sp>
          <p:nvSpPr>
            <p:cNvPr id="7" name="Google Shape;5582;p59">
              <a:extLst>
                <a:ext uri="{FF2B5EF4-FFF2-40B4-BE49-F238E27FC236}">
                  <a16:creationId xmlns:a16="http://schemas.microsoft.com/office/drawing/2014/main" id="{6ABBEC3A-FDFC-3E76-D88E-09A8D6860236}"/>
                </a:ext>
              </a:extLst>
            </p:cNvPr>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83;p59">
              <a:extLst>
                <a:ext uri="{FF2B5EF4-FFF2-40B4-BE49-F238E27FC236}">
                  <a16:creationId xmlns:a16="http://schemas.microsoft.com/office/drawing/2014/main" id="{F5B576ED-2AC7-2212-DF82-B3AF2CD8AB02}"/>
                </a:ext>
              </a:extLst>
            </p:cNvPr>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84;p59">
              <a:extLst>
                <a:ext uri="{FF2B5EF4-FFF2-40B4-BE49-F238E27FC236}">
                  <a16:creationId xmlns:a16="http://schemas.microsoft.com/office/drawing/2014/main" id="{9AD3DFED-6E2A-DEDA-30DE-688BDA76816C}"/>
                </a:ext>
              </a:extLst>
            </p:cNvPr>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85;p59">
              <a:extLst>
                <a:ext uri="{FF2B5EF4-FFF2-40B4-BE49-F238E27FC236}">
                  <a16:creationId xmlns:a16="http://schemas.microsoft.com/office/drawing/2014/main" id="{849BB25D-5215-FFF6-41E0-DA68679D8DF4}"/>
                </a:ext>
              </a:extLst>
            </p:cNvPr>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86;p59">
              <a:extLst>
                <a:ext uri="{FF2B5EF4-FFF2-40B4-BE49-F238E27FC236}">
                  <a16:creationId xmlns:a16="http://schemas.microsoft.com/office/drawing/2014/main" id="{9C90223B-B9B6-CB6D-697E-2EF2FB1D7E29}"/>
                </a:ext>
              </a:extLst>
            </p:cNvPr>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87;p59">
              <a:extLst>
                <a:ext uri="{FF2B5EF4-FFF2-40B4-BE49-F238E27FC236}">
                  <a16:creationId xmlns:a16="http://schemas.microsoft.com/office/drawing/2014/main" id="{38FEED5E-6FC8-DC79-4434-27C7F5A5E942}"/>
                </a:ext>
              </a:extLst>
            </p:cNvPr>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588;p59">
              <a:extLst>
                <a:ext uri="{FF2B5EF4-FFF2-40B4-BE49-F238E27FC236}">
                  <a16:creationId xmlns:a16="http://schemas.microsoft.com/office/drawing/2014/main" id="{8C5F6027-82A2-EF23-C56C-D730719EFE2F}"/>
                </a:ext>
              </a:extLst>
            </p:cNvPr>
            <p:cNvGrpSpPr/>
            <p:nvPr/>
          </p:nvGrpSpPr>
          <p:grpSpPr>
            <a:xfrm>
              <a:off x="6808175" y="2078634"/>
              <a:ext cx="452229" cy="684240"/>
              <a:chOff x="6808175" y="2078634"/>
              <a:chExt cx="452229" cy="684240"/>
            </a:xfrm>
          </p:grpSpPr>
          <p:sp>
            <p:nvSpPr>
              <p:cNvPr id="14" name="Google Shape;5589;p59">
                <a:extLst>
                  <a:ext uri="{FF2B5EF4-FFF2-40B4-BE49-F238E27FC236}">
                    <a16:creationId xmlns:a16="http://schemas.microsoft.com/office/drawing/2014/main" id="{734564EF-9C82-4E89-144B-89069064A58B}"/>
                  </a:ext>
                </a:extLst>
              </p:cNvPr>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90;p59">
                <a:extLst>
                  <a:ext uri="{FF2B5EF4-FFF2-40B4-BE49-F238E27FC236}">
                    <a16:creationId xmlns:a16="http://schemas.microsoft.com/office/drawing/2014/main" id="{A08D5F68-2CD4-9E1C-4844-051DE5F22992}"/>
                  </a:ext>
                </a:extLst>
              </p:cNvPr>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91;p59">
                <a:extLst>
                  <a:ext uri="{FF2B5EF4-FFF2-40B4-BE49-F238E27FC236}">
                    <a16:creationId xmlns:a16="http://schemas.microsoft.com/office/drawing/2014/main" id="{EC0A6B3D-40E1-616A-5957-A1BF3305A6E2}"/>
                  </a:ext>
                </a:extLst>
              </p:cNvPr>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92;p59">
                <a:extLst>
                  <a:ext uri="{FF2B5EF4-FFF2-40B4-BE49-F238E27FC236}">
                    <a16:creationId xmlns:a16="http://schemas.microsoft.com/office/drawing/2014/main" id="{7E7862A2-630B-A436-2D36-76F4BA7BB39D}"/>
                  </a:ext>
                </a:extLst>
              </p:cNvPr>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93;p59">
                <a:extLst>
                  <a:ext uri="{FF2B5EF4-FFF2-40B4-BE49-F238E27FC236}">
                    <a16:creationId xmlns:a16="http://schemas.microsoft.com/office/drawing/2014/main" id="{FF3AB5CF-172F-9E72-6F2B-1DCC2C5825BC}"/>
                  </a:ext>
                </a:extLst>
              </p:cNvPr>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94;p59">
                <a:extLst>
                  <a:ext uri="{FF2B5EF4-FFF2-40B4-BE49-F238E27FC236}">
                    <a16:creationId xmlns:a16="http://schemas.microsoft.com/office/drawing/2014/main" id="{D5055B56-C2C6-AA36-4717-AD3907A493DB}"/>
                  </a:ext>
                </a:extLst>
              </p:cNvPr>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595;p59">
                <a:extLst>
                  <a:ext uri="{FF2B5EF4-FFF2-40B4-BE49-F238E27FC236}">
                    <a16:creationId xmlns:a16="http://schemas.microsoft.com/office/drawing/2014/main" id="{15FC9159-5BB3-F597-DBB2-615CEA17CD4A}"/>
                  </a:ext>
                </a:extLst>
              </p:cNvPr>
              <p:cNvGrpSpPr/>
              <p:nvPr/>
            </p:nvGrpSpPr>
            <p:grpSpPr>
              <a:xfrm>
                <a:off x="6821586" y="2078634"/>
                <a:ext cx="426871" cy="684240"/>
                <a:chOff x="6821586" y="2078634"/>
                <a:chExt cx="426871" cy="684240"/>
              </a:xfrm>
            </p:grpSpPr>
            <p:grpSp>
              <p:nvGrpSpPr>
                <p:cNvPr id="21" name="Google Shape;5596;p59">
                  <a:extLst>
                    <a:ext uri="{FF2B5EF4-FFF2-40B4-BE49-F238E27FC236}">
                      <a16:creationId xmlns:a16="http://schemas.microsoft.com/office/drawing/2014/main" id="{200EAEF8-E4A8-805A-EDB0-9795DBFE8695}"/>
                    </a:ext>
                  </a:extLst>
                </p:cNvPr>
                <p:cNvGrpSpPr/>
                <p:nvPr/>
              </p:nvGrpSpPr>
              <p:grpSpPr>
                <a:xfrm>
                  <a:off x="6821586" y="2078634"/>
                  <a:ext cx="426871" cy="684240"/>
                  <a:chOff x="6821586" y="2078634"/>
                  <a:chExt cx="426871" cy="684240"/>
                </a:xfrm>
              </p:grpSpPr>
              <p:sp>
                <p:nvSpPr>
                  <p:cNvPr id="28" name="Google Shape;5597;p59">
                    <a:extLst>
                      <a:ext uri="{FF2B5EF4-FFF2-40B4-BE49-F238E27FC236}">
                        <a16:creationId xmlns:a16="http://schemas.microsoft.com/office/drawing/2014/main" id="{3285D2D3-F72A-47F7-3A09-F48D46B41129}"/>
                      </a:ext>
                    </a:extLst>
                  </p:cNvPr>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98;p59">
                    <a:extLst>
                      <a:ext uri="{FF2B5EF4-FFF2-40B4-BE49-F238E27FC236}">
                        <a16:creationId xmlns:a16="http://schemas.microsoft.com/office/drawing/2014/main" id="{BFCCE0DD-A0D9-A710-2E66-752B97CFC77B}"/>
                      </a:ext>
                    </a:extLst>
                  </p:cNvPr>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99;p59">
                    <a:extLst>
                      <a:ext uri="{FF2B5EF4-FFF2-40B4-BE49-F238E27FC236}">
                        <a16:creationId xmlns:a16="http://schemas.microsoft.com/office/drawing/2014/main" id="{39C8EE7F-DEC8-64AB-7EA3-57E35B459FC7}"/>
                      </a:ext>
                    </a:extLst>
                  </p:cNvPr>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00;p59">
                    <a:extLst>
                      <a:ext uri="{FF2B5EF4-FFF2-40B4-BE49-F238E27FC236}">
                        <a16:creationId xmlns:a16="http://schemas.microsoft.com/office/drawing/2014/main" id="{0374B8CC-AAAC-5D3D-C675-6CE3352E1D79}"/>
                      </a:ext>
                    </a:extLst>
                  </p:cNvPr>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01;p59">
                    <a:extLst>
                      <a:ext uri="{FF2B5EF4-FFF2-40B4-BE49-F238E27FC236}">
                        <a16:creationId xmlns:a16="http://schemas.microsoft.com/office/drawing/2014/main" id="{10D7F91B-0E4B-4491-BEA8-CC0835AF66B0}"/>
                      </a:ext>
                    </a:extLst>
                  </p:cNvPr>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02;p59">
                    <a:extLst>
                      <a:ext uri="{FF2B5EF4-FFF2-40B4-BE49-F238E27FC236}">
                        <a16:creationId xmlns:a16="http://schemas.microsoft.com/office/drawing/2014/main" id="{AB550289-F7CD-F1AA-83B9-F7E1BF430EE8}"/>
                      </a:ext>
                    </a:extLst>
                  </p:cNvPr>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03;p59">
                    <a:extLst>
                      <a:ext uri="{FF2B5EF4-FFF2-40B4-BE49-F238E27FC236}">
                        <a16:creationId xmlns:a16="http://schemas.microsoft.com/office/drawing/2014/main" id="{F95CD1E8-E7D7-71A7-F4FA-8C412CA2774D}"/>
                      </a:ext>
                    </a:extLst>
                  </p:cNvPr>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04;p59">
                    <a:extLst>
                      <a:ext uri="{FF2B5EF4-FFF2-40B4-BE49-F238E27FC236}">
                        <a16:creationId xmlns:a16="http://schemas.microsoft.com/office/drawing/2014/main" id="{A9C36474-933D-B77E-E0D6-AC568A62367E}"/>
                      </a:ext>
                    </a:extLst>
                  </p:cNvPr>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05;p59">
                    <a:extLst>
                      <a:ext uri="{FF2B5EF4-FFF2-40B4-BE49-F238E27FC236}">
                        <a16:creationId xmlns:a16="http://schemas.microsoft.com/office/drawing/2014/main" id="{71003619-B345-C5F3-CE7A-4D8C784E860B}"/>
                      </a:ext>
                    </a:extLst>
                  </p:cNvPr>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06;p59">
                    <a:extLst>
                      <a:ext uri="{FF2B5EF4-FFF2-40B4-BE49-F238E27FC236}">
                        <a16:creationId xmlns:a16="http://schemas.microsoft.com/office/drawing/2014/main" id="{F3A490F6-0180-7D56-9CD6-C91DB1E61F53}"/>
                      </a:ext>
                    </a:extLst>
                  </p:cNvPr>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07;p59">
                    <a:extLst>
                      <a:ext uri="{FF2B5EF4-FFF2-40B4-BE49-F238E27FC236}">
                        <a16:creationId xmlns:a16="http://schemas.microsoft.com/office/drawing/2014/main" id="{5CDBFA1F-A3B0-3DC8-BFCA-EE0811C7AB36}"/>
                      </a:ext>
                    </a:extLst>
                  </p:cNvPr>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08;p59">
                    <a:extLst>
                      <a:ext uri="{FF2B5EF4-FFF2-40B4-BE49-F238E27FC236}">
                        <a16:creationId xmlns:a16="http://schemas.microsoft.com/office/drawing/2014/main" id="{FF3F5520-E89C-AC5D-6B0D-3E4E799A9EE8}"/>
                      </a:ext>
                    </a:extLst>
                  </p:cNvPr>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09;p59">
                    <a:extLst>
                      <a:ext uri="{FF2B5EF4-FFF2-40B4-BE49-F238E27FC236}">
                        <a16:creationId xmlns:a16="http://schemas.microsoft.com/office/drawing/2014/main" id="{DF0D2950-8576-5862-AF1E-B55A5063B2F3}"/>
                      </a:ext>
                    </a:extLst>
                  </p:cNvPr>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10;p59">
                    <a:extLst>
                      <a:ext uri="{FF2B5EF4-FFF2-40B4-BE49-F238E27FC236}">
                        <a16:creationId xmlns:a16="http://schemas.microsoft.com/office/drawing/2014/main" id="{B950018C-0911-FBAB-C6DB-8130FC52C3EC}"/>
                      </a:ext>
                    </a:extLst>
                  </p:cNvPr>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11;p59">
                    <a:extLst>
                      <a:ext uri="{FF2B5EF4-FFF2-40B4-BE49-F238E27FC236}">
                        <a16:creationId xmlns:a16="http://schemas.microsoft.com/office/drawing/2014/main" id="{2B0DA84F-2B62-797C-293C-51D6FCB5F12D}"/>
                      </a:ext>
                    </a:extLst>
                  </p:cNvPr>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12;p59">
                    <a:extLst>
                      <a:ext uri="{FF2B5EF4-FFF2-40B4-BE49-F238E27FC236}">
                        <a16:creationId xmlns:a16="http://schemas.microsoft.com/office/drawing/2014/main" id="{5C701076-D6D4-3F03-D82D-3C131F08935D}"/>
                      </a:ext>
                    </a:extLst>
                  </p:cNvPr>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13;p59">
                    <a:extLst>
                      <a:ext uri="{FF2B5EF4-FFF2-40B4-BE49-F238E27FC236}">
                        <a16:creationId xmlns:a16="http://schemas.microsoft.com/office/drawing/2014/main" id="{3B6F8CE7-57A5-B44F-1E3D-6EECDAD738F2}"/>
                      </a:ext>
                    </a:extLst>
                  </p:cNvPr>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14;p59">
                    <a:extLst>
                      <a:ext uri="{FF2B5EF4-FFF2-40B4-BE49-F238E27FC236}">
                        <a16:creationId xmlns:a16="http://schemas.microsoft.com/office/drawing/2014/main" id="{A0E0A5A4-56CD-0351-CADC-92AB57D753E1}"/>
                      </a:ext>
                    </a:extLst>
                  </p:cNvPr>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15;p59">
                    <a:extLst>
                      <a:ext uri="{FF2B5EF4-FFF2-40B4-BE49-F238E27FC236}">
                        <a16:creationId xmlns:a16="http://schemas.microsoft.com/office/drawing/2014/main" id="{A7671581-E07C-7307-22F4-19288EFF0B75}"/>
                      </a:ext>
                    </a:extLst>
                  </p:cNvPr>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616;p59">
                  <a:extLst>
                    <a:ext uri="{FF2B5EF4-FFF2-40B4-BE49-F238E27FC236}">
                      <a16:creationId xmlns:a16="http://schemas.microsoft.com/office/drawing/2014/main" id="{93A2D6F9-80F9-B944-A006-C021D37B46E6}"/>
                    </a:ext>
                  </a:extLst>
                </p:cNvPr>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7;p59">
                  <a:extLst>
                    <a:ext uri="{FF2B5EF4-FFF2-40B4-BE49-F238E27FC236}">
                      <a16:creationId xmlns:a16="http://schemas.microsoft.com/office/drawing/2014/main" id="{B4A898CE-5A00-F818-F376-F7D225E3990A}"/>
                    </a:ext>
                  </a:extLst>
                </p:cNvPr>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8;p59">
                  <a:extLst>
                    <a:ext uri="{FF2B5EF4-FFF2-40B4-BE49-F238E27FC236}">
                      <a16:creationId xmlns:a16="http://schemas.microsoft.com/office/drawing/2014/main" id="{86D1A955-D9C2-AE3D-DADD-03DCE533E984}"/>
                    </a:ext>
                  </a:extLst>
                </p:cNvPr>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9;p59">
                  <a:extLst>
                    <a:ext uri="{FF2B5EF4-FFF2-40B4-BE49-F238E27FC236}">
                      <a16:creationId xmlns:a16="http://schemas.microsoft.com/office/drawing/2014/main" id="{C6DC1D50-A38A-B71E-6D43-3DD8D706AC53}"/>
                    </a:ext>
                  </a:extLst>
                </p:cNvPr>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20;p59">
                  <a:extLst>
                    <a:ext uri="{FF2B5EF4-FFF2-40B4-BE49-F238E27FC236}">
                      <a16:creationId xmlns:a16="http://schemas.microsoft.com/office/drawing/2014/main" id="{CD918D59-5FF6-76E5-A36D-3FD4498F92D3}"/>
                    </a:ext>
                  </a:extLst>
                </p:cNvPr>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21;p59">
                  <a:extLst>
                    <a:ext uri="{FF2B5EF4-FFF2-40B4-BE49-F238E27FC236}">
                      <a16:creationId xmlns:a16="http://schemas.microsoft.com/office/drawing/2014/main" id="{B025254E-A73D-1FAD-B1C6-913EAFF1552A}"/>
                    </a:ext>
                  </a:extLst>
                </p:cNvPr>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8" name="Google Shape;2311;p54">
            <a:extLst>
              <a:ext uri="{FF2B5EF4-FFF2-40B4-BE49-F238E27FC236}">
                <a16:creationId xmlns:a16="http://schemas.microsoft.com/office/drawing/2014/main" id="{BFC1052C-E000-4B45-B63E-DBFA8024089A}"/>
              </a:ext>
            </a:extLst>
          </p:cNvPr>
          <p:cNvPicPr preferRelativeResize="0"/>
          <p:nvPr/>
        </p:nvPicPr>
        <p:blipFill rotWithShape="1">
          <a:blip r:embed="rId2">
            <a:alphaModFix/>
          </a:blip>
          <a:srcRect t="9256" b="9256"/>
          <a:stretch/>
        </p:blipFill>
        <p:spPr>
          <a:xfrm>
            <a:off x="7800552" y="3709725"/>
            <a:ext cx="1372475" cy="1118390"/>
          </a:xfrm>
          <a:prstGeom prst="rect">
            <a:avLst/>
          </a:prstGeom>
          <a:noFill/>
          <a:ln>
            <a:noFill/>
          </a:ln>
        </p:spPr>
      </p:pic>
      <p:pic>
        <p:nvPicPr>
          <p:cNvPr id="4" name="Picture 3" descr="A graph with numbers and a bar&#10;&#10;Description automatically generated">
            <a:extLst>
              <a:ext uri="{FF2B5EF4-FFF2-40B4-BE49-F238E27FC236}">
                <a16:creationId xmlns:a16="http://schemas.microsoft.com/office/drawing/2014/main" id="{C0566B54-9305-0DF7-DC41-0E7626D790AF}"/>
              </a:ext>
            </a:extLst>
          </p:cNvPr>
          <p:cNvPicPr>
            <a:picLocks noChangeAspect="1"/>
          </p:cNvPicPr>
          <p:nvPr/>
        </p:nvPicPr>
        <p:blipFill>
          <a:blip r:embed="rId3"/>
          <a:stretch>
            <a:fillRect/>
          </a:stretch>
        </p:blipFill>
        <p:spPr>
          <a:xfrm>
            <a:off x="1617017" y="729796"/>
            <a:ext cx="5909965" cy="3761771"/>
          </a:xfrm>
          <a:prstGeom prst="rect">
            <a:avLst/>
          </a:prstGeom>
        </p:spPr>
      </p:pic>
    </p:spTree>
    <p:extLst>
      <p:ext uri="{BB962C8B-B14F-4D97-AF65-F5344CB8AC3E}">
        <p14:creationId xmlns:p14="http://schemas.microsoft.com/office/powerpoint/2010/main" val="3839693710"/>
      </p:ext>
    </p:extLst>
  </p:cSld>
  <p:clrMapOvr>
    <a:masterClrMapping/>
  </p:clrMapOvr>
</p:sld>
</file>

<file path=ppt/theme/theme1.xml><?xml version="1.0" encoding="utf-8"?>
<a:theme xmlns:a="http://schemas.openxmlformats.org/drawingml/2006/main" name="Medical Conference Style Presentation by Slidesgo">
  <a:themeElements>
    <a:clrScheme name="Simple Light">
      <a:dk1>
        <a:srgbClr val="2066B8"/>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59C00245-7B69-4E31-8F16-23AAE1000D22}">
  <we:reference id="wa200003233" version="2.0.0.3" store="en-US" storeType="OMEX"/>
  <we:alternateReferences>
    <we:reference id="WA200003233" version="2.0.0.3" store="" storeType="OMEX"/>
  </we:alternateReferences>
  <we:properties>
    <we:property name="artifactViewState" value="&quot;live&quot;"/>
    <we:property name="backgroundColor" value="&quot;#19222D&quot;"/>
    <we:property name="bookmark" value="&quot;H4sIAAAAAAAAA+1YTXPbNhD9KxpectF0QIGfvjmyc2paT5TmkvFhASxoJBTJAUEnqkf/vQuQThNXkToZu5GazOhALlaL3fcegCXuImX6robNb7DG6Cx63rbv12Dfz3g0j5rRxstcKBTAdK4XBZNFphMabTtn2qaPzu4iB7ZC98b0A9Q+EBnfRiJLsNB5AiWmMpWM6xyj63kEdX0FlffRUPc4jzq0fdtAbf7EMQQNOTvgdh7hx65uLfiJVg4c+sluyZ3eKbH4F58lSGducYXSTdZFyQuZZmkBOmOl4Lhg5NaPDiHfnS4+dJh+2TYOTEPTeJtKAXguuJKijAEEU0Xm7drUbnIRm8uPnaWaCYlN5yFbUq5Va42EOgpVWOzHpO+iZVsP6/B0+YV91Q5W4ivUYahxxm0o0gU4mK2gxn52royCPtoSLle2JdSCw4iLN960H5YW6U1FZ2w7/5TMubqFRpL1YSbnVWWxAje9Xj5lmq9bB/XoEYZeDM1EGPtn7tdk6U1T1ZMg/ubm9VhSfwMdvoTOy1C8I2Y9D1sfKM1FKUotQRZQcsaLjCcH6To9hObfQ2r0qAbpdojtIGGqbQa3vAHrvqSMXqxC+3wT6Lgw9n4ZL+YPcj4aKrbX93sO/ePdZ7vKxMRYypNBfz3KXECSZzJGKRcCcswSBT9l/jgZvkLa/mu036JzGVL5KfTHAH9UeqILljKZxaIglaNISs6P6fzdo5YjO4L/aIzrZ6u2Vo9wAguwJ6PyfYUfh8jzcsF5wSH3WocFZJqzr4t86stfhEEhMOEcFjLXXJfAFBMpkfLfL4Sl9zv6RfA7PdBMTTUjozbuB1sKh8v/Lgti0s64GHgRp/SppeKkVJzrmGnA/2Fvc7iXAKtOQVMHmohwiHPFyjinnUorlielxPxE2tVHPTRPhdH9B6Y3xQVLdIxZkaUqV6lErk+E0Cc4AE6F1n+z+XuTLDFOYk0/nWklywxTcWrkvgRbmeaHJPdrpY/k7ryWParvqcoH+JZLwdpI6qk/5ypao61CeYrmDRV141QGx/FWhWEMBd9FvxoCYYz9BurBh312Qf9Q7YfmGSV1j+LODin8o3+aD4YJlLFDCtc+hSrKlFF3xCVIEe6k98Jj1kBQPLgwDeF24dUOru9A4hU0uAM3wgsa5YnZi1244f8E23b7F99UgbFvGAAA&quot;"/>
    <we:property name="creatorSessionId" value="&quot;2f6f4f14-ffbd-469e-afda-641845f3606b&quot;"/>
    <we:property name="creatorTenantId" value="&quot;623b73c9-07ff-40a0-9b5f-9530629ae2dc&quot;"/>
    <we:property name="creatorUserId" value="&quot;1003200237D52115&quot;"/>
    <we:property name="datasetId" value="&quot;4bafbaa1-2716-41f4-8c88-cd56046b45f4&quot;"/>
    <we:property name="embedUrl" value="&quot;/reportEmbed?reportId=9bf4880b-259d-4bd3-a98e-83e9b48c3a4c&amp;config=eyJjbHVzdGVyVXJsIjoiaHR0cHM6Ly9XQUJJLUVBU1QtQVNJQS1BLVBSSU1BUlktcmVkaXJlY3QuYW5hbHlzaXMud2luZG93cy5uZXQiLCJlbWJlZEZlYXR1cmVzIjp7InVzYWdlTWV0cmljc1ZOZXh0Ijp0cnVlfX0%3D&amp;disableSensitivityBanner=true&quot;"/>
    <we:property name="initialStateBookmark" value="&quot;H4sIAAAAAAAAA+1ZTW/bOBD9K4YuvRgLydRnbq6TAIuumyDpZg8LYzEihwpbWRIoOqk38H/vkJLTJuvYRZG09raAD+RwOJyZ90iO6DtPqLYpYfkW5ugdea/r+sMc9IcB84Ze1cvOzt5Mxxdv/nk7np6QuG6MqqvWO7rzDOgCzZVqF1BaCyT8ezb0oCzPobA9CWWLQ69B3dYVlOpf7JRpyOgFroYefmzKWoM1eWnAoDV7Q+rUp7WD36wjwI26wUvkppeOMpbyKI5SkLGf5QxHPqm1nYLzbKOKNe2Wn9SVAVXRMlYmIgCW5EzwPAsAcl+ksZVLVZpeJV+efGw0RUcxLxublQn5WtRacSg9F4XGtnP6zpvU5WLuWicP5Jf1QnO8QOmGKqPMkiwdg4HBJZTYDsZCCWi9FeXlXNeUNafQ5cUKr+vbiUbqCe/IXw3vnRmLG6g4SR97Mi4KjQWYvnvykm6+qw2UnYYbOl1UPWD+f32fkaRVVVH2hPiMzbsupPYaGpxCYwmXvydkLQ4rayhK8izPJAeeQsZ8lsYs3AnX4WVo+COoRk2x4GYD2XYCJupqYSbXoM1DyKijBerXSwfHsdLrbTwaPvJ5b6BYzdZnDs14/8Wp0iPRhfJiqZ91NM8hTGIeIOejHBKMQwG/aP48Hl4gHf8l6m/hOXeu/CL6cyS/Y3ooUz/yeRzkKbEc8zBjbJ/u3y1s2bMr+M9KmXZwWZfiGW7gHPTBsHxb4PtB8iQbMZYySCzXYQSxZP7TJO9L71M3mOcYMgYjnkgmM/CFn0cEyvffCBOrt/eb4IwatFJVDEgolfnJtsLu8H/Ihui5020GlgYRfWqJIMwEYzLwJeD/sLbZXUuAFofAqR1FhLvEmfCzIKGTSgo/CTOOyYGUq896aR4KotsvTCsKUj+UAcZpHIlERByZPBBAX+ACOBRYv+bwtyKeYRAGkn4yloJnMUb5oYE7BV2o6qcE96nQO3Bz+ohKZRJChhGPuM9ksvt2/a7fU4U18C2PgqXiVFN/iZU3R1248AqsKD+lC6rpVlPYfg78Yetq/cZMkJ7qeu6m9a/glg1bwhl6nTu+LaT+ukaNfcFUCbUmwu+P0tV+fU3VdZwbTyWO1r2CcuHe28nsH8p0kd91YlJ9NVXiFlvzymrPOma4eYLC2ZCieS1cEtHRYrPJY5oh6tvK2lxzbWMdee/by1GnqyPd41gq0izyqYZkHHjuXu63kkjNgQjz6FnZmdvEqnph2gY4nkOFG/JG+YJKWPpuzZ37H8Rzi5AvKi93Jdv+O3Kf5tXqE9aEEHeoGQAA&quot;"/>
    <we:property name="isFiltersActionButtonVisible" value="true"/>
    <we:property name="isVisualContainerHeaderHidden" value="false"/>
    <we:property name="pageDisplayName" value="&quot;Page 6&quot;"/>
    <we:property name="pageName" value="&quot;12938c5658af609b3e20&quot;"/>
    <we:property name="reportEmbeddedTime" value="&quot;2024-06-26T09:11:13.418Z&quot;"/>
    <we:property name="reportName" value="&quot;powerbiii&quot;"/>
    <we:property name="reportState" value="&quot;CONNECTED&quot;"/>
    <we:property name="reportUrl" value="&quot;/groups/me/reports/9bf4880b-259d-4bd3-a98e-83e9b48c3a4c/12938c5658af609b3e20?bookmarkGuid=669b72cd-8cbd-4fd9-aefd-db822b3c785c&amp;bookmarkUsage=1&amp;ctid=623b73c9-07ff-40a0-9b5f-9530629ae2dc&amp;fromEntryPoint=export&quot;"/>
    <we:property name="isFooterCollapsed" value="true"/>
    <we:property name="design" value="{&quot;border&quot;:{&quot;isActive&quot;:true,&quot;color&quot;:&quot;#808080&quot;,&quot;width&quot;:1,&quot;transparency&quot;:0,&quot;dash&quot;:&quot;solid&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1367</Words>
  <Application>Microsoft Office PowerPoint</Application>
  <PresentationFormat>On-screen Show (16:9)</PresentationFormat>
  <Paragraphs>141</Paragraphs>
  <Slides>31</Slides>
  <Notes>6</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Times New Roman</vt:lpstr>
      <vt:lpstr>Symbol</vt:lpstr>
      <vt:lpstr>Courier New</vt:lpstr>
      <vt:lpstr>Raleway</vt:lpstr>
      <vt:lpstr>Be Vietnam Pro Black</vt:lpstr>
      <vt:lpstr>Arial</vt:lpstr>
      <vt:lpstr>Calibri</vt:lpstr>
      <vt:lpstr>Inter</vt:lpstr>
      <vt:lpstr>Medical Conference Style Presentation by Slidesgo</vt:lpstr>
      <vt:lpstr>PHÂN TÍCH TÌNH HÌNH KINH DOANH ADIDAS 2020-2021 </vt:lpstr>
      <vt:lpstr>DANH SÁCH THÀNH VIÊN</vt:lpstr>
      <vt:lpstr>TIMELINE</vt:lpstr>
      <vt:lpstr>DATASET</vt:lpstr>
      <vt:lpstr>Giới thiệu dataset</vt:lpstr>
      <vt:lpstr>ADIDAS’S DASHBOARD</vt:lpstr>
      <vt:lpstr>PowerPoint Presentation</vt:lpstr>
      <vt:lpstr>PowerPoint Presentation</vt:lpstr>
      <vt:lpstr>Tổng doanh thu theo Năm</vt:lpstr>
      <vt:lpstr>Tổng doanh thu theo Năm</vt:lpstr>
      <vt:lpstr>Tổng doanh thu theo Tháng và Năm</vt:lpstr>
      <vt:lpstr>PowerPoint Presentation</vt:lpstr>
      <vt:lpstr>Tổng doanh thu theo Mùa và Năm</vt:lpstr>
      <vt:lpstr>PowerPoint Presentation</vt:lpstr>
      <vt:lpstr>Lợi nhuận hoạt động theo nhà bán lẻ</vt:lpstr>
      <vt:lpstr>Lợi nhuận hoạt động theo nhà bán lẻ</vt:lpstr>
      <vt:lpstr>Tổng doanh thu theo Giới tính</vt:lpstr>
      <vt:lpstr>Tổng doanh thu theo Giới tính</vt:lpstr>
      <vt:lpstr>Tổng doanh thu theo danh mục sản phẩm</vt:lpstr>
      <vt:lpstr>Tổng doanh thu theo danh mục sản phẩm</vt:lpstr>
      <vt:lpstr>Tổng số lượng sản phẩm bán ra theo danh mục sản phẩm</vt:lpstr>
      <vt:lpstr>Tổng số lượng sản phẩm bán ra theo danh mục sản phẩm</vt:lpstr>
      <vt:lpstr>Tổng doanh thu theo Phương thức bán hàng</vt:lpstr>
      <vt:lpstr>PowerPoint Presentation</vt:lpstr>
      <vt:lpstr>Tổng Kết</vt:lpstr>
      <vt:lpstr>Đề xuất kế hoạch tăng trưởng và tối ưu hóa kinh doanh </vt:lpstr>
      <vt:lpstr>PowerPoint Presentation</vt:lpstr>
      <vt:lpstr>Tương quan Units sold và Total Sales</vt:lpstr>
      <vt:lpstr>Tương quan Units sold và Total Sales</vt:lpstr>
      <vt:lpstr>Tương quan Total Sales và Operating Profit</vt:lpstr>
      <vt:lpstr>Tương quan Total Sales và Operating Profit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TÌNH HÌNH KINH DOANH ADIDAS 2020-2021</dc:title>
  <dc:creator>Admin</dc:creator>
  <cp:lastModifiedBy>Nam Hoàng</cp:lastModifiedBy>
  <cp:revision>2</cp:revision>
  <dcterms:modified xsi:type="dcterms:W3CDTF">2024-06-28T01:21:34Z</dcterms:modified>
</cp:coreProperties>
</file>